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9144000" cy="5143500" type="screen16x9"/>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0" d="100"/>
          <a:sy n="150" d="100"/>
        </p:scale>
        <p:origin x="-492" y="-378"/>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undertiteltypografien i masteren</a:t>
            </a:r>
            <a:endParaRPr lang="da-DK"/>
          </a:p>
        </p:txBody>
      </p:sp>
      <p:sp>
        <p:nvSpPr>
          <p:cNvPr id="4" name="Pladsholder til dato 3"/>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154781"/>
            <a:ext cx="2057400" cy="3290888"/>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457200" y="154781"/>
            <a:ext cx="6019800" cy="3290888"/>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typografi i masteren</a:t>
            </a:r>
          </a:p>
        </p:txBody>
      </p:sp>
      <p:sp>
        <p:nvSpPr>
          <p:cNvPr id="4" name="Pladsholder til dato 3"/>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dato 4"/>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85725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Pladsholder til dato 6"/>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dato 2"/>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Pladsholder til dato 4"/>
          <p:cNvSpPr>
            <a:spLocks noGrp="1"/>
          </p:cNvSpPr>
          <p:nvPr>
            <p:ph type="dt" sz="half" idx="10"/>
          </p:nvPr>
        </p:nvSpPr>
        <p:spPr/>
        <p:txBody>
          <a:bodyPr/>
          <a:lstStyle/>
          <a:p>
            <a:fld id="{60798E57-ACBC-44C3-BBB0-21A816CC080C}" type="datetimeFigureOut">
              <a:rPr lang="da-DK" smtClean="0"/>
              <a:pPr/>
              <a:t>05-12-2017</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A3BA1EB3-722D-4799-8E18-D5647C9E73DF}"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dato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0798E57-ACBC-44C3-BBB0-21A816CC080C}" type="datetimeFigureOut">
              <a:rPr lang="da-DK" smtClean="0"/>
              <a:pPr/>
              <a:t>05-12-2017</a:t>
            </a:fld>
            <a:endParaRPr lang="da-DK"/>
          </a:p>
        </p:txBody>
      </p:sp>
      <p:sp>
        <p:nvSpPr>
          <p:cNvPr id="5" name="Pladsholder til sidefod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3BA1EB3-722D-4799-8E18-D5647C9E73DF}"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Rektangel 2"/>
          <p:cNvSpPr/>
          <p:nvPr/>
        </p:nvSpPr>
        <p:spPr>
          <a:xfrm>
            <a:off x="251520" y="771550"/>
            <a:ext cx="8568952" cy="1277273"/>
          </a:xfrm>
          <a:prstGeom prst="rect">
            <a:avLst/>
          </a:prstGeom>
        </p:spPr>
        <p:txBody>
          <a:bodyPr wrap="square">
            <a:spAutoFit/>
          </a:bodyPr>
          <a:lstStyle/>
          <a:p>
            <a:pPr algn="ctr">
              <a:spcBef>
                <a:spcPts val="1800"/>
              </a:spcBef>
            </a:pPr>
            <a:r>
              <a:rPr lang="da-DK" sz="4000" smtClean="0">
                <a:solidFill>
                  <a:srgbClr val="FFCA00"/>
                </a:solidFill>
                <a:latin typeface="ApexNew-Bold"/>
                <a:cs typeface="ApexNew-Bold"/>
              </a:rPr>
              <a:t>BEDEUGE 2018</a:t>
            </a:r>
          </a:p>
          <a:p>
            <a:pPr algn="ctr">
              <a:spcBef>
                <a:spcPts val="1800"/>
              </a:spcBef>
            </a:pPr>
            <a:r>
              <a:rPr lang="da-DK" sz="2200" smtClean="0">
                <a:solidFill>
                  <a:srgbClr val="FFCA00"/>
                </a:solidFill>
                <a:latin typeface="ApexNew-Book"/>
                <a:cs typeface="ApexNew-Book"/>
              </a:rPr>
              <a:t>Evangelisk Alliance Danmark</a:t>
            </a:r>
            <a:endParaRPr lang="da-DK"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139515" y="123478"/>
            <a:ext cx="9004485" cy="1143000"/>
          </a:xfrm>
        </p:spPr>
        <p:txBody>
          <a:bodyPr>
            <a:normAutofit fontScale="90000"/>
          </a:bodyPr>
          <a:lstStyle/>
          <a:p>
            <a:r>
              <a:rPr lang="da-DK" dirty="0" smtClean="0">
                <a:latin typeface="ApexNew-Bold"/>
                <a:cs typeface="ApexNew-Bold"/>
              </a:rPr>
              <a:t>3. STEFANUS STENES </a:t>
            </a:r>
            <a:r>
              <a:rPr lang="da-DK" sz="2700" dirty="0" smtClean="0">
                <a:latin typeface="ApexNew-Light"/>
                <a:cs typeface="ApexNew-Light"/>
              </a:rPr>
              <a:t>– og evangeliet spredes</a:t>
            </a:r>
            <a:endParaRPr lang="da-DK" dirty="0">
              <a:latin typeface="ApexNew-Light"/>
              <a:cs typeface="ApexNew-Light"/>
            </a:endParaRPr>
          </a:p>
        </p:txBody>
      </p:sp>
      <p:sp>
        <p:nvSpPr>
          <p:cNvPr id="5" name="Tekstfelt 5"/>
          <p:cNvSpPr txBox="1"/>
          <p:nvPr/>
        </p:nvSpPr>
        <p:spPr>
          <a:xfrm>
            <a:off x="543342" y="1372840"/>
            <a:ext cx="8352927" cy="4154984"/>
          </a:xfrm>
          <a:prstGeom prst="rect">
            <a:avLst/>
          </a:prstGeom>
          <a:noFill/>
        </p:spPr>
        <p:txBody>
          <a:bodyPr wrap="square" rtlCol="0">
            <a:spAutoFit/>
          </a:bodyPr>
          <a:lstStyle/>
          <a:p>
            <a:pPr algn="ctr"/>
            <a:r>
              <a:rPr lang="da-DK" sz="2400" dirty="0" err="1" smtClean="0">
                <a:latin typeface="ApexNew-Book"/>
                <a:cs typeface="ApexNew-Book"/>
              </a:rPr>
              <a:t>ApG</a:t>
            </a:r>
            <a:r>
              <a:rPr lang="da-DK" sz="2400" dirty="0" smtClean="0">
                <a:latin typeface="ApexNew-Book"/>
                <a:cs typeface="ApexNew-Book"/>
              </a:rPr>
              <a:t> 8,1-4:</a:t>
            </a:r>
            <a:r>
              <a:rPr lang="da-DK" sz="2400" dirty="0">
                <a:latin typeface="ApexNew-Book"/>
                <a:cs typeface="ApexNew-Book"/>
              </a:rPr>
              <a:t> </a:t>
            </a:r>
            <a:r>
              <a:rPr lang="da-DK" sz="2400" dirty="0" smtClean="0">
                <a:latin typeface="ApexNew-Book"/>
                <a:cs typeface="ApexNew-Book"/>
              </a:rPr>
              <a:t>Og </a:t>
            </a:r>
            <a:r>
              <a:rPr lang="da-DK" sz="2400" dirty="0" err="1">
                <a:latin typeface="ApexNew-Book"/>
                <a:cs typeface="ApexNew-Book"/>
              </a:rPr>
              <a:t>Saulus</a:t>
            </a:r>
            <a:r>
              <a:rPr lang="da-DK" sz="2400" dirty="0">
                <a:latin typeface="ApexNew-Book"/>
                <a:cs typeface="ApexNew-Book"/>
              </a:rPr>
              <a:t> bifaldt mordet på </a:t>
            </a:r>
            <a:r>
              <a:rPr lang="da-DK" sz="2400" dirty="0" err="1">
                <a:latin typeface="ApexNew-Book"/>
                <a:cs typeface="ApexNew-Book"/>
              </a:rPr>
              <a:t>Stefanus</a:t>
            </a:r>
            <a:r>
              <a:rPr lang="da-DK" sz="2400" dirty="0">
                <a:latin typeface="ApexNew-Book"/>
                <a:cs typeface="ApexNew-Book"/>
              </a:rPr>
              <a:t>.</a:t>
            </a:r>
          </a:p>
          <a:p>
            <a:pPr algn="ctr"/>
            <a:r>
              <a:rPr lang="da-DK" sz="2400" dirty="0">
                <a:latin typeface="ApexNew-Book"/>
                <a:cs typeface="ApexNew-Book"/>
              </a:rPr>
              <a:t>Samme dag udbrød der en stor forfølgelse af menigheden i Jerusalem, og alle undtagen apostlene blev spredt ud over Judæa og </a:t>
            </a:r>
            <a:r>
              <a:rPr lang="da-DK" sz="2400" dirty="0" err="1">
                <a:latin typeface="ApexNew-Book"/>
                <a:cs typeface="ApexNew-Book"/>
              </a:rPr>
              <a:t>Samaria</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Der </a:t>
            </a:r>
            <a:r>
              <a:rPr lang="da-DK" sz="2400" dirty="0">
                <a:latin typeface="ApexNew-Book"/>
                <a:cs typeface="ApexNew-Book"/>
              </a:rPr>
              <a:t>var nogle fromme mænd, som begravede </a:t>
            </a:r>
            <a:r>
              <a:rPr lang="da-DK" sz="2400" dirty="0" err="1">
                <a:latin typeface="ApexNew-Book"/>
                <a:cs typeface="ApexNew-Book"/>
              </a:rPr>
              <a:t>Stefanus</a:t>
            </a:r>
            <a:r>
              <a:rPr lang="da-DK" sz="2400" dirty="0">
                <a:latin typeface="ApexNew-Book"/>
                <a:cs typeface="ApexNew-Book"/>
              </a:rPr>
              <a:t> og holdt en stor </a:t>
            </a:r>
            <a:r>
              <a:rPr lang="da-DK" sz="2400" dirty="0" err="1">
                <a:latin typeface="ApexNew-Book"/>
                <a:cs typeface="ApexNew-Book"/>
              </a:rPr>
              <a:t>ligklage</a:t>
            </a:r>
            <a:r>
              <a:rPr lang="da-DK" sz="2400" dirty="0">
                <a:latin typeface="ApexNew-Book"/>
                <a:cs typeface="ApexNew-Book"/>
              </a:rPr>
              <a:t> over ham. </a:t>
            </a:r>
            <a:r>
              <a:rPr lang="da-DK" sz="2400" dirty="0" smtClean="0">
                <a:latin typeface="ApexNew-Book"/>
                <a:cs typeface="ApexNew-Book"/>
              </a:rPr>
              <a:t>Men </a:t>
            </a:r>
            <a:r>
              <a:rPr lang="da-DK" sz="2400" dirty="0" err="1">
                <a:latin typeface="ApexNew-Book"/>
                <a:cs typeface="ApexNew-Book"/>
              </a:rPr>
              <a:t>Saulus</a:t>
            </a:r>
            <a:r>
              <a:rPr lang="da-DK" sz="2400" dirty="0">
                <a:latin typeface="ApexNew-Book"/>
                <a:cs typeface="ApexNew-Book"/>
              </a:rPr>
              <a:t> søgte at tilintetgøre menigheden, han trængte ind i det ene hus efter det andet, slæbte både mænd og kvinder ud og fik dem </a:t>
            </a:r>
            <a:r>
              <a:rPr lang="da-DK" sz="2400" dirty="0" smtClean="0">
                <a:latin typeface="ApexNew-Book"/>
                <a:cs typeface="ApexNew-Book"/>
              </a:rPr>
              <a:t>fængslet. De</a:t>
            </a:r>
            <a:r>
              <a:rPr lang="da-DK" sz="2400" dirty="0">
                <a:latin typeface="ApexNew-Book"/>
                <a:cs typeface="ApexNew-Book"/>
              </a:rPr>
              <a:t>, der var blevet spredt, begyndte nu at drage rundt og forkynde ordet.</a:t>
            </a: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395536" y="51470"/>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83568" y="1347614"/>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a:t>
            </a:r>
            <a:r>
              <a:rPr lang="da-DK" dirty="0" smtClean="0">
                <a:solidFill>
                  <a:schemeClr val="bg1"/>
                </a:solidFill>
                <a:latin typeface="ApexNew-Medium"/>
                <a:cs typeface="ApexNew-Medium"/>
              </a:rPr>
              <a:t>ser og kender hver enkelt persons situation.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kan gribes af mismod og synes, at du har glemt verden og dens nød.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villighed til at følge dine veje og udholde trængsler for dit navns skyld.</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kristne, der forfølges på grund af deres tro.</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5"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Jon 3,10-4,11: </a:t>
            </a:r>
            <a:r>
              <a:rPr lang="da-DK" sz="2400" dirty="0">
                <a:latin typeface="ApexNew-Book"/>
                <a:cs typeface="ApexNew-Book"/>
              </a:rPr>
              <a:t>Da Gud så, at de vendte om fra deres onde vej, fortrød han og bragte ikke den ulykke over dem, som han havde truet dem med. Da blev Jonas meget forbitret og vred</a:t>
            </a:r>
            <a:r>
              <a:rPr lang="da-DK" sz="2400" dirty="0" smtClean="0">
                <a:latin typeface="ApexNew-Book"/>
                <a:cs typeface="ApexNew-Book"/>
              </a:rPr>
              <a:t>.</a:t>
            </a:r>
            <a:r>
              <a:rPr lang="da-DK" sz="2400" dirty="0">
                <a:latin typeface="ApexNew-Book"/>
                <a:cs typeface="ApexNew-Book"/>
              </a:rPr>
              <a:t> Han bad til Herren: »Ak, Herre, var det ikke det, jeg sagde, da jeg endnu var i mit land! Det var jo derfor, jeg ville flygte til </a:t>
            </a:r>
            <a:r>
              <a:rPr lang="da-DK" sz="2400" dirty="0" err="1">
                <a:latin typeface="ApexNew-Book"/>
                <a:cs typeface="ApexNew-Book"/>
              </a:rPr>
              <a:t>Tarshish</a:t>
            </a:r>
            <a:r>
              <a:rPr lang="da-DK" sz="2400" dirty="0">
                <a:latin typeface="ApexNew-Book"/>
                <a:cs typeface="ApexNew-Book"/>
              </a:rPr>
              <a:t>. Jeg vidste jo, at du er en nådig og barmhjertig Gud, sen til vrede og rig på troskab, og at du fortryder </a:t>
            </a:r>
            <a:r>
              <a:rPr lang="da-DK" sz="2400" dirty="0" smtClean="0">
                <a:latin typeface="ApexNew-Book"/>
                <a:cs typeface="ApexNew-Book"/>
              </a:rPr>
              <a:t>ulykken. Herre</a:t>
            </a:r>
            <a:r>
              <a:rPr lang="da-DK" sz="2400" dirty="0">
                <a:latin typeface="ApexNew-Book"/>
                <a:cs typeface="ApexNew-Book"/>
              </a:rPr>
              <a:t>, tag nu mit liv, for jeg vil hellere dø end leve.« </a:t>
            </a:r>
          </a:p>
          <a:p>
            <a:r>
              <a:rPr lang="da-DK" sz="2400" dirty="0">
                <a:latin typeface="ApexNew-Book"/>
                <a:cs typeface="ApexNew-Book"/>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5"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Herren </a:t>
            </a:r>
            <a:r>
              <a:rPr lang="da-DK" sz="2400" dirty="0">
                <a:latin typeface="ApexNew-Book"/>
                <a:cs typeface="ApexNew-Book"/>
              </a:rPr>
              <a:t>sagde: »Har du ret til at være vred?</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gik Jonas ud af byen og slog sig ned øst for den. Han lavede sig en hytte og satte sig dér i skyggen for at se, hvad der skete med byen</a:t>
            </a:r>
            <a:r>
              <a:rPr lang="da-DK" sz="2400" dirty="0" smtClean="0">
                <a:latin typeface="ApexNew-Book"/>
                <a:cs typeface="ApexNew-Book"/>
              </a:rPr>
              <a:t>. Gud </a:t>
            </a:r>
            <a:r>
              <a:rPr lang="da-DK" sz="2400" dirty="0">
                <a:latin typeface="ApexNew-Book"/>
                <a:cs typeface="ApexNew-Book"/>
              </a:rPr>
              <a:t>Herren befalede så en olieplante at skyde op over Jonas, så den kunne skygge for hans hoved og befri ham for hans mismod, og Jonas glædede sig meget over olieplanten</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Men </a:t>
            </a:r>
            <a:r>
              <a:rPr lang="da-DK" sz="2400" dirty="0">
                <a:latin typeface="ApexNew-Book"/>
                <a:cs typeface="ApexNew-Book"/>
              </a:rPr>
              <a:t>da det blev lyst næste morgen, befalede Gud en orm at gnave i olieplanten, så den visnede</a:t>
            </a:r>
            <a:r>
              <a:rPr lang="da-DK" sz="2400" dirty="0" smtClean="0">
                <a:latin typeface="ApexNew-Book"/>
                <a:cs typeface="ApexNew-Book"/>
              </a:rPr>
              <a:t>.</a:t>
            </a:r>
          </a:p>
          <a:p>
            <a:pPr algn="ctr"/>
            <a:endParaRPr lang="da-DK" sz="2400" dirty="0" smtClean="0">
              <a:latin typeface="ApexNew-Book"/>
              <a:cs typeface="ApexNew-Book"/>
            </a:endParaRPr>
          </a:p>
          <a:p>
            <a:r>
              <a:rPr lang="da-DK" sz="2400" dirty="0">
                <a:latin typeface="ApexNew-Book"/>
                <a:cs typeface="ApexNew-Book"/>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4400" b="0" i="0" u="none" strike="noStrike" kern="1200" cap="none" spc="0" normalizeH="0" baseline="0" noProof="0" smtClean="0">
                <a:ln>
                  <a:noFill/>
                </a:ln>
                <a:solidFill>
                  <a:schemeClr val="tx1"/>
                </a:solidFill>
                <a:effectLst/>
                <a:uLnTx/>
                <a:uFillTx/>
                <a:latin typeface="ApexNew-Bold"/>
                <a:ea typeface="+mj-ea"/>
                <a:cs typeface="ApexNew-Bold"/>
              </a:rPr>
              <a:t>4. JONAS </a:t>
            </a:r>
            <a:r>
              <a:rPr kumimoji="0" lang="da-DK" sz="2700" b="0" i="0" u="none" strike="noStrike" kern="1200" cap="none" spc="0" normalizeH="0" baseline="0" noProof="0" smtClean="0">
                <a:ln>
                  <a:noFill/>
                </a:ln>
                <a:solidFill>
                  <a:schemeClr val="tx1"/>
                </a:solidFill>
                <a:effectLst/>
                <a:uLnTx/>
                <a:uFillTx/>
                <a:latin typeface="ApexNew-Light"/>
                <a:ea typeface="+mj-ea"/>
                <a:cs typeface="ApexNew-Light"/>
              </a:rPr>
              <a:t>– medfølelse for et fremmed folk</a:t>
            </a:r>
            <a:endParaRPr kumimoji="0" lang="da-DK" sz="4400" b="0" i="0" u="none" strike="noStrike" kern="1200" cap="none" spc="0" normalizeH="0" baseline="0" noProof="0" dirty="0">
              <a:ln>
                <a:noFill/>
              </a:ln>
              <a:solidFill>
                <a:schemeClr val="tx1"/>
              </a:solidFill>
              <a:effectLst/>
              <a:uLnTx/>
              <a:uFillTx/>
              <a:latin typeface="ApexNew-Light"/>
              <a:ea typeface="+mj-ea"/>
              <a:cs typeface="ApexNew-Light"/>
            </a:endParaRPr>
          </a:p>
        </p:txBody>
      </p:sp>
      <p:sp>
        <p:nvSpPr>
          <p:cNvPr id="8" name="Tekstfelt 5"/>
          <p:cNvSpPr txBox="1"/>
          <p:nvPr/>
        </p:nvSpPr>
        <p:spPr>
          <a:xfrm>
            <a:off x="832555" y="1524000"/>
            <a:ext cx="7634112" cy="3785652"/>
          </a:xfrm>
          <a:prstGeom prst="rect">
            <a:avLst/>
          </a:prstGeom>
          <a:noFill/>
        </p:spPr>
        <p:txBody>
          <a:bodyPr wrap="square" rtlCol="0">
            <a:spAutoFit/>
          </a:bodyPr>
          <a:lstStyle/>
          <a:p>
            <a:pPr algn="ctr"/>
            <a:r>
              <a:rPr lang="da-DK" sz="2400" dirty="0" smtClean="0">
                <a:latin typeface="ApexNew-Book"/>
                <a:cs typeface="ApexNew-Book"/>
              </a:rPr>
              <a:t>Og </a:t>
            </a:r>
            <a:r>
              <a:rPr lang="da-DK" sz="2400" dirty="0">
                <a:latin typeface="ApexNew-Book"/>
                <a:cs typeface="ApexNew-Book"/>
              </a:rPr>
              <a:t>da solen stod op, befalede Gud en gloende østenvind at komme, og solen stak Jonas i hovedet, så han var ved at besvime. Han bad om at måtte dø og sagde: »Jeg vil hellere dø end leve.</a:t>
            </a:r>
            <a:r>
              <a:rPr lang="da-DK" sz="2400" dirty="0" smtClean="0">
                <a:latin typeface="ApexNew-Book"/>
                <a:cs typeface="ApexNew-Book"/>
              </a:rPr>
              <a:t>«</a:t>
            </a:r>
            <a:r>
              <a:rPr lang="da-DK" sz="2400" dirty="0">
                <a:latin typeface="ApexNew-Book"/>
                <a:cs typeface="ApexNew-Book"/>
              </a:rPr>
              <a:t>  Da sagde Gud til Jonas: »Har du ret til at være vred over olieplanten?« Han svarede: »Jeg har ret til at være dødeligt vred.</a:t>
            </a:r>
            <a:r>
              <a:rPr lang="da-DK" sz="2400" dirty="0" smtClean="0">
                <a:latin typeface="ApexNew-Book"/>
                <a:cs typeface="ApexNew-Book"/>
              </a:rPr>
              <a:t>«</a:t>
            </a:r>
            <a:r>
              <a:rPr lang="da-DK" sz="2400" dirty="0">
                <a:latin typeface="ApexNew-Book"/>
                <a:cs typeface="ApexNew-Book"/>
              </a:rPr>
              <a:t> </a:t>
            </a:r>
            <a:endParaRPr lang="da-DK" sz="2400" dirty="0" smtClean="0">
              <a:latin typeface="ApexNew-Book"/>
              <a:cs typeface="ApexNew-Book"/>
            </a:endParaRPr>
          </a:p>
          <a:p>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4</a:t>
            </a:r>
            <a:r>
              <a:rPr lang="da-DK" dirty="0" smtClean="0">
                <a:latin typeface="ApexNew-Bold"/>
                <a:cs typeface="ApexNew-Bold"/>
              </a:rPr>
              <a:t>. JONAS </a:t>
            </a:r>
            <a:r>
              <a:rPr lang="da-DK" sz="2700" dirty="0" smtClean="0">
                <a:latin typeface="ApexNew-Light"/>
                <a:cs typeface="ApexNew-Light"/>
              </a:rPr>
              <a:t>– medfølelse for et fremmed folk</a:t>
            </a:r>
            <a:endParaRPr lang="da-DK" dirty="0">
              <a:latin typeface="ApexNew-Light"/>
              <a:cs typeface="ApexNew-Light"/>
            </a:endParaRPr>
          </a:p>
        </p:txBody>
      </p:sp>
      <p:sp>
        <p:nvSpPr>
          <p:cNvPr id="5" name="Tekstfelt 5"/>
          <p:cNvSpPr txBox="1"/>
          <p:nvPr/>
        </p:nvSpPr>
        <p:spPr>
          <a:xfrm>
            <a:off x="832555" y="1524000"/>
            <a:ext cx="7634112" cy="3416320"/>
          </a:xfrm>
          <a:prstGeom prst="rect">
            <a:avLst/>
          </a:prstGeom>
          <a:noFill/>
        </p:spPr>
        <p:txBody>
          <a:bodyPr wrap="square" rtlCol="0">
            <a:spAutoFit/>
          </a:bodyPr>
          <a:lstStyle/>
          <a:p>
            <a:pPr algn="ctr"/>
            <a:r>
              <a:rPr lang="da-DK" sz="2400" dirty="0">
                <a:latin typeface="ApexNew-Book"/>
                <a:cs typeface="ApexNew-Book"/>
              </a:rPr>
              <a:t> </a:t>
            </a:r>
            <a:r>
              <a:rPr lang="da-DK" sz="2400" dirty="0" smtClean="0">
                <a:latin typeface="ApexNew-Book"/>
                <a:cs typeface="ApexNew-Book"/>
              </a:rPr>
              <a:t>Da </a:t>
            </a:r>
            <a:r>
              <a:rPr lang="da-DK" sz="2400" dirty="0">
                <a:latin typeface="ApexNew-Book"/>
                <a:cs typeface="ApexNew-Book"/>
              </a:rPr>
              <a:t>sagde Herren: »Du har ondt af olieplanten, som du ikke har haft noget arbejde med at få til at gro, men som blev til i løbet af en nat og gik ud i løbet af en nat</a:t>
            </a:r>
            <a:r>
              <a:rPr lang="da-DK" sz="2400" dirty="0" smtClean="0">
                <a:latin typeface="ApexNew-Book"/>
                <a:cs typeface="ApexNew-Book"/>
              </a:rPr>
              <a:t>.</a:t>
            </a:r>
            <a:r>
              <a:rPr lang="da-DK" sz="2400" dirty="0">
                <a:latin typeface="ApexNew-Book"/>
                <a:cs typeface="ApexNew-Book"/>
              </a:rPr>
              <a:t> Skulle jeg så ikke have ondt af den store by </a:t>
            </a:r>
            <a:r>
              <a:rPr lang="da-DK" sz="2400" dirty="0" err="1">
                <a:latin typeface="ApexNew-Book"/>
                <a:cs typeface="ApexNew-Book"/>
              </a:rPr>
              <a:t>Nineve</a:t>
            </a:r>
            <a:r>
              <a:rPr lang="da-DK" sz="2400" dirty="0">
                <a:latin typeface="ApexNew-Book"/>
                <a:cs typeface="ApexNew-Book"/>
              </a:rPr>
              <a:t>, hvor der er mere end hundrede og tyve tusind mennesker, som ikke kan kende forskel på højre og venstre, foruden en mængde dyr?«</a:t>
            </a: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0"/>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755576" y="1203598"/>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din nåde er nok for os.</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glemmer, at vi ikke selv kan fortjene os til frelsen, men sammenligner vores liv og gerninger med andres for at ophøje os selv.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at kirken – både i verden og herhjemme – må lede mennesker til frelsen i Jesus.</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præster, missionærer og evangelister, som er kaldet til en forkynderopgave i kirken og i samfundet.</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51470"/>
            <a:ext cx="8229600" cy="1143000"/>
          </a:xfrm>
        </p:spPr>
        <p:txBody>
          <a:bodyPr>
            <a:normAutofit fontScale="90000"/>
          </a:bodyPr>
          <a:lstStyle/>
          <a:p>
            <a:r>
              <a:rPr lang="da-DK" dirty="0" smtClean="0">
                <a:latin typeface="ApexNew-Bold"/>
                <a:cs typeface="ApexNew-Bold"/>
              </a:rPr>
              <a:t>5. PAULUS </a:t>
            </a:r>
            <a:r>
              <a:rPr lang="da-DK" sz="2700" dirty="0" smtClean="0">
                <a:latin typeface="ApexNew-Light"/>
                <a:cs typeface="ApexNew-Light"/>
              </a:rPr>
              <a:t>– verdensborger og himmelborger</a:t>
            </a:r>
            <a:endParaRPr lang="da-DK" dirty="0">
              <a:latin typeface="ApexNew-Light"/>
              <a:cs typeface="ApexNew-Light"/>
            </a:endParaRPr>
          </a:p>
        </p:txBody>
      </p:sp>
      <p:sp>
        <p:nvSpPr>
          <p:cNvPr id="5" name="Tekstfelt 5"/>
          <p:cNvSpPr txBox="1"/>
          <p:nvPr/>
        </p:nvSpPr>
        <p:spPr>
          <a:xfrm>
            <a:off x="683568" y="1131590"/>
            <a:ext cx="8023578" cy="4893647"/>
          </a:xfrm>
          <a:prstGeom prst="rect">
            <a:avLst/>
          </a:prstGeom>
          <a:noFill/>
        </p:spPr>
        <p:txBody>
          <a:bodyPr wrap="square" rtlCol="0">
            <a:spAutoFit/>
          </a:bodyPr>
          <a:lstStyle/>
          <a:p>
            <a:pPr algn="ctr"/>
            <a:r>
              <a:rPr lang="da-DK" sz="2400" dirty="0">
                <a:latin typeface="ApexNew-Book"/>
                <a:cs typeface="ApexNew-Book"/>
              </a:rPr>
              <a:t> </a:t>
            </a:r>
            <a:r>
              <a:rPr lang="da-DK" sz="2400" dirty="0" smtClean="0">
                <a:latin typeface="ApexNew-Book"/>
                <a:cs typeface="ApexNew-Book"/>
              </a:rPr>
              <a:t>Fil 1,21-26: Thi </a:t>
            </a:r>
            <a:r>
              <a:rPr lang="da-DK" sz="2400" dirty="0">
                <a:latin typeface="ApexNew-Book"/>
                <a:cs typeface="ApexNew-Book"/>
              </a:rPr>
              <a:t>for mig er livet Kristus, og døden en vinding</a:t>
            </a:r>
            <a:r>
              <a:rPr lang="da-DK" sz="2400" dirty="0" smtClean="0">
                <a:latin typeface="ApexNew-Book"/>
                <a:cs typeface="ApexNew-Book"/>
              </a:rPr>
              <a:t>.</a:t>
            </a:r>
            <a:r>
              <a:rPr lang="da-DK" sz="2400" dirty="0">
                <a:latin typeface="ApexNew-Book"/>
                <a:cs typeface="ApexNew-Book"/>
              </a:rPr>
              <a:t> Men hvis fortsat liv på jorden betyder frugt af mit arbejde, så ved jeg ikke, hvad jeg helst vil</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Der </a:t>
            </a:r>
            <a:r>
              <a:rPr lang="da-DK" sz="2400" dirty="0">
                <a:latin typeface="ApexNew-Book"/>
                <a:cs typeface="ApexNew-Book"/>
              </a:rPr>
              <a:t>trækkes i mig fra begge sider: Jeg længes efter at bryde op og være sammen med Kristus, for det er langt det bedste</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men </a:t>
            </a:r>
            <a:r>
              <a:rPr lang="da-DK" sz="2400" dirty="0">
                <a:latin typeface="ApexNew-Book"/>
                <a:cs typeface="ApexNew-Book"/>
              </a:rPr>
              <a:t>at blive i live er det mest nødvendige af hensyn til </a:t>
            </a:r>
            <a:r>
              <a:rPr lang="da-DK" sz="2400" dirty="0" smtClean="0">
                <a:latin typeface="ApexNew-Book"/>
                <a:cs typeface="ApexNew-Book"/>
              </a:rPr>
              <a:t>jer. Ja</a:t>
            </a:r>
            <a:r>
              <a:rPr lang="da-DK" sz="2400" dirty="0">
                <a:latin typeface="ApexNew-Book"/>
                <a:cs typeface="ApexNew-Book"/>
              </a:rPr>
              <a:t>, det ved jeg bestemt: Jeg skal blive her og blive hos jer alle til jeres fremgang og glæde i troen,  så Kristus Jesus endnu mere kan være jeres stolthed ved hjælp af mig, når jeg igen er hos jer.</a:t>
            </a: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123478"/>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83568" y="1491630"/>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døden ikke kan skille os fra din kærlighed og fællesskabet med dig.</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ofte har svært ved at se døden som en</a:t>
            </a:r>
            <a:r>
              <a:rPr lang="da-DK" dirty="0" smtClean="0">
                <a:solidFill>
                  <a:srgbClr val="FFFFFF"/>
                </a:solidFill>
                <a:latin typeface="ApexNew-Medium"/>
                <a:cs typeface="ApexNew-Medium"/>
              </a:rPr>
              <a:t> </a:t>
            </a:r>
            <a:r>
              <a:rPr lang="it-IT" dirty="0" smtClean="0">
                <a:solidFill>
                  <a:srgbClr val="FFFFFF"/>
                </a:solidFill>
              </a:rPr>
              <a:t>»</a:t>
            </a:r>
            <a:r>
              <a:rPr lang="da-DK" dirty="0" smtClean="0">
                <a:solidFill>
                  <a:schemeClr val="bg1"/>
                </a:solidFill>
                <a:latin typeface="ApexNew-Medium"/>
                <a:cs typeface="ApexNew-Medium"/>
              </a:rPr>
              <a:t>vinding</a:t>
            </a:r>
            <a:r>
              <a:rPr lang="fr-FR" dirty="0" smtClean="0">
                <a:solidFill>
                  <a:srgbClr val="FFFFFF"/>
                </a:solidFill>
              </a:rPr>
              <a:t>«.</a:t>
            </a:r>
            <a:r>
              <a:rPr lang="fr-FR" dirty="0" smtClean="0"/>
              <a:t>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glæde over livet – og forventningens glæde til det evige liv.</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som er syge eller lever med et handicap. Hjælp os med at opfylde deres behov for menneskeligt fællesskab og nærhed.</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6</a:t>
            </a:r>
            <a:r>
              <a:rPr lang="da-DK" dirty="0" smtClean="0">
                <a:latin typeface="ApexNew-Bold"/>
                <a:cs typeface="ApexNew-Bold"/>
              </a:rPr>
              <a:t>. PÅ VEJ </a:t>
            </a:r>
            <a:r>
              <a:rPr lang="da-DK" sz="2700" dirty="0" smtClean="0">
                <a:latin typeface="ApexNew-Light"/>
                <a:cs typeface="ApexNew-Light"/>
              </a:rPr>
              <a:t>– som hjemmegående pilgrim</a:t>
            </a:r>
            <a:endParaRPr lang="da-DK" dirty="0">
              <a:latin typeface="ApexNew-Light"/>
              <a:cs typeface="ApexNew-Light"/>
            </a:endParaRPr>
          </a:p>
        </p:txBody>
      </p:sp>
      <p:sp>
        <p:nvSpPr>
          <p:cNvPr id="5" name="Tekstfelt 5"/>
          <p:cNvSpPr txBox="1"/>
          <p:nvPr/>
        </p:nvSpPr>
        <p:spPr>
          <a:xfrm>
            <a:off x="663222" y="1524000"/>
            <a:ext cx="8023578" cy="3785652"/>
          </a:xfrm>
          <a:prstGeom prst="rect">
            <a:avLst/>
          </a:prstGeom>
          <a:noFill/>
        </p:spPr>
        <p:txBody>
          <a:bodyPr wrap="square" rtlCol="0">
            <a:spAutoFit/>
          </a:bodyPr>
          <a:lstStyle/>
          <a:p>
            <a:pPr algn="ctr"/>
            <a:r>
              <a:rPr lang="da-DK" sz="2400" dirty="0" smtClean="0">
                <a:latin typeface="ApexNew-Book"/>
                <a:cs typeface="ApexNew-Book"/>
              </a:rPr>
              <a:t>Mark 5,14-20: </a:t>
            </a:r>
            <a:r>
              <a:rPr lang="da-DK" sz="2400" dirty="0">
                <a:latin typeface="ApexNew-Book"/>
                <a:cs typeface="ApexNew-Book"/>
              </a:rPr>
              <a:t>Men svinehyrderne løb deres vej og fortalte om det i byen og på landet, og folk kom for at se, hvad der var sket. </a:t>
            </a:r>
            <a:r>
              <a:rPr lang="da-DK" sz="2400" dirty="0" smtClean="0">
                <a:latin typeface="ApexNew-Book"/>
                <a:cs typeface="ApexNew-Book"/>
              </a:rPr>
              <a:t>De </a:t>
            </a:r>
            <a:r>
              <a:rPr lang="da-DK" sz="2400" dirty="0">
                <a:latin typeface="ApexNew-Book"/>
                <a:cs typeface="ApexNew-Book"/>
              </a:rPr>
              <a:t>kommer hen til Jesus og ser den dæmonbesatte, som havde haft legionen i sig, sidde påklædt og ved sin fulde fornuft, og de blev grebet af frygt</a:t>
            </a:r>
            <a:r>
              <a:rPr lang="da-DK" sz="2400" dirty="0" smtClean="0">
                <a:latin typeface="ApexNew-Book"/>
                <a:cs typeface="ApexNew-Book"/>
              </a:rPr>
              <a:t>.</a:t>
            </a:r>
            <a:r>
              <a:rPr lang="da-DK" sz="2400" dirty="0">
                <a:latin typeface="ApexNew-Book"/>
                <a:cs typeface="ApexNew-Book"/>
              </a:rPr>
              <a:t>  Men de, der havde set det, forklarede dem, hvad der var sket med den dæmonbesatte, og fortalte om det med svinene</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bad de ham om at forlade deres egn</a:t>
            </a:r>
            <a:r>
              <a:rPr lang="da-DK" sz="2400" dirty="0" smtClean="0">
                <a:latin typeface="ApexNew-Book"/>
                <a:cs typeface="ApexNew-Book"/>
              </a:rPr>
              <a:t>.</a:t>
            </a: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Rektangel 5"/>
          <p:cNvSpPr/>
          <p:nvPr/>
        </p:nvSpPr>
        <p:spPr>
          <a:xfrm>
            <a:off x="251520" y="771550"/>
            <a:ext cx="8568952" cy="1308050"/>
          </a:xfrm>
          <a:prstGeom prst="rect">
            <a:avLst/>
          </a:prstGeom>
        </p:spPr>
        <p:txBody>
          <a:bodyPr wrap="square">
            <a:spAutoFit/>
          </a:bodyPr>
          <a:lstStyle/>
          <a:p>
            <a:pPr algn="ctr">
              <a:spcBef>
                <a:spcPts val="1800"/>
              </a:spcBef>
            </a:pPr>
            <a:r>
              <a:rPr lang="da-DK" sz="4000" smtClean="0">
                <a:solidFill>
                  <a:srgbClr val="FFCA00"/>
                </a:solidFill>
                <a:latin typeface="ApexNew-Bold"/>
                <a:cs typeface="ApexNew-Bold"/>
              </a:rPr>
              <a:t>PÅ VEJ</a:t>
            </a:r>
          </a:p>
          <a:p>
            <a:pPr algn="ctr">
              <a:spcBef>
                <a:spcPts val="1800"/>
              </a:spcBef>
            </a:pPr>
            <a:r>
              <a:rPr lang="da-DK" sz="2400" smtClean="0">
                <a:solidFill>
                  <a:srgbClr val="FFCA00"/>
                </a:solidFill>
                <a:latin typeface="ApexNew-Book"/>
                <a:cs typeface="ApexNew-Book"/>
              </a:rPr>
              <a:t>- som pilgrim, fremmed og flygtning</a:t>
            </a:r>
            <a:endParaRPr lang="da-DK" sz="2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6</a:t>
            </a:r>
            <a:r>
              <a:rPr lang="da-DK" dirty="0" smtClean="0">
                <a:latin typeface="ApexNew-Bold"/>
                <a:cs typeface="ApexNew-Bold"/>
              </a:rPr>
              <a:t>. PÅ VEJ </a:t>
            </a:r>
            <a:r>
              <a:rPr lang="da-DK" sz="2700" dirty="0" smtClean="0">
                <a:latin typeface="ApexNew-Light"/>
                <a:cs typeface="ApexNew-Light"/>
              </a:rPr>
              <a:t>– som hjemmegående pilgrim</a:t>
            </a:r>
            <a:endParaRPr lang="da-DK" dirty="0">
              <a:latin typeface="ApexNew-Light"/>
              <a:cs typeface="ApexNew-Light"/>
            </a:endParaRPr>
          </a:p>
        </p:txBody>
      </p:sp>
      <p:sp>
        <p:nvSpPr>
          <p:cNvPr id="5" name="Tekstfelt 5"/>
          <p:cNvSpPr txBox="1"/>
          <p:nvPr/>
        </p:nvSpPr>
        <p:spPr>
          <a:xfrm>
            <a:off x="663222" y="1524000"/>
            <a:ext cx="8023578" cy="4524315"/>
          </a:xfrm>
          <a:prstGeom prst="rect">
            <a:avLst/>
          </a:prstGeom>
          <a:noFill/>
        </p:spPr>
        <p:txBody>
          <a:bodyPr wrap="square" rtlCol="0">
            <a:spAutoFit/>
          </a:bodyPr>
          <a:lstStyle/>
          <a:p>
            <a:pPr algn="ctr"/>
            <a:r>
              <a:rPr lang="da-DK" sz="2400" dirty="0">
                <a:latin typeface="ApexNew-Book"/>
                <a:cs typeface="ApexNew-Book"/>
              </a:rPr>
              <a:t> Da Jesus var ved at gå om bord i båden, bad manden, der havde været besat, om lov til at komme med ham. </a:t>
            </a:r>
            <a:r>
              <a:rPr lang="da-DK" sz="2400" dirty="0" smtClean="0">
                <a:latin typeface="ApexNew-Book"/>
                <a:cs typeface="ApexNew-Book"/>
              </a:rPr>
              <a:t>Men </a:t>
            </a:r>
            <a:r>
              <a:rPr lang="da-DK" sz="2400" dirty="0">
                <a:latin typeface="ApexNew-Book"/>
                <a:cs typeface="ApexNew-Book"/>
              </a:rPr>
              <a:t>det afslog han og sagde til ham: »Gå hjem til dine egne, og fortæl dem om alt det, Herren har gjort mod dig, og at han har forbarmet sig over dig.</a:t>
            </a:r>
            <a:r>
              <a:rPr lang="da-DK" sz="2400" dirty="0" smtClean="0">
                <a:latin typeface="ApexNew-Book"/>
                <a:cs typeface="ApexNew-Book"/>
              </a:rPr>
              <a:t>«</a:t>
            </a:r>
            <a:r>
              <a:rPr lang="da-DK" sz="2400" dirty="0">
                <a:latin typeface="ApexNew-Book"/>
                <a:cs typeface="ApexNew-Book"/>
              </a:rPr>
              <a:t> </a:t>
            </a:r>
            <a:r>
              <a:rPr lang="da-DK" sz="2400" dirty="0" smtClean="0">
                <a:latin typeface="ApexNew-Book"/>
                <a:cs typeface="ApexNew-Book"/>
              </a:rPr>
              <a:t>Så </a:t>
            </a:r>
            <a:r>
              <a:rPr lang="da-DK" sz="2400" dirty="0">
                <a:latin typeface="ApexNew-Book"/>
                <a:cs typeface="ApexNew-Book"/>
              </a:rPr>
              <a:t>gik han hen og gav sig til at prædike i </a:t>
            </a:r>
            <a:r>
              <a:rPr lang="da-DK" sz="2400" dirty="0" err="1">
                <a:latin typeface="ApexNew-Book"/>
                <a:cs typeface="ApexNew-Book"/>
              </a:rPr>
              <a:t>Dekapolis</a:t>
            </a:r>
            <a:r>
              <a:rPr lang="da-DK" sz="2400" dirty="0">
                <a:latin typeface="ApexNew-Book"/>
                <a:cs typeface="ApexNew-Book"/>
              </a:rPr>
              <a:t> om alt det, Jesus havde gjort mod ham</a:t>
            </a:r>
            <a:r>
              <a:rPr lang="da-DK" sz="2400">
                <a:latin typeface="ApexNew-Book"/>
                <a:cs typeface="ApexNew-Book"/>
              </a:rPr>
              <a:t>, </a:t>
            </a:r>
            <a:r>
              <a:rPr lang="da-DK" sz="2400" smtClean="0">
                <a:latin typeface="ApexNew-Book"/>
                <a:cs typeface="ApexNew-Book"/>
              </a:rPr>
              <a:t>og </a:t>
            </a:r>
            <a:r>
              <a:rPr lang="da-DK" sz="2400" dirty="0">
                <a:latin typeface="ApexNew-Book"/>
                <a:cs typeface="ApexNew-Book"/>
              </a:rPr>
              <a:t>alle undrede sig.</a:t>
            </a: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51470"/>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11560" y="1275606"/>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du går med os hele vejen.</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kan have svært ved at dele evangeliet med vore nærmeste.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at de, som på deres arbejdsplads er disciple af dig, må sprede håb og kærlighed. Velsign du dem til at være et lys for dig</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alle, der er ensomme og føler sig alene </a:t>
            </a:r>
            <a:r>
              <a:rPr lang="it-IT" dirty="0" smtClean="0">
                <a:solidFill>
                  <a:srgbClr val="FFFFFF"/>
                </a:solidFill>
              </a:rPr>
              <a:t>»</a:t>
            </a:r>
            <a:r>
              <a:rPr lang="da-DK" dirty="0" smtClean="0">
                <a:solidFill>
                  <a:srgbClr val="FFFFFF"/>
                </a:solidFill>
                <a:latin typeface="ApexNew-Medium"/>
                <a:cs typeface="ApexNew-Medium"/>
              </a:rPr>
              <a:t>på vej</a:t>
            </a:r>
            <a:r>
              <a:rPr lang="fr-FR" dirty="0" smtClean="0">
                <a:solidFill>
                  <a:srgbClr val="FFFFFF"/>
                </a:solidFill>
              </a:rPr>
              <a:t>«</a:t>
            </a:r>
            <a:r>
              <a:rPr lang="da-DK" dirty="0" smtClean="0">
                <a:solidFill>
                  <a:schemeClr val="bg1"/>
                </a:solidFill>
                <a:latin typeface="ApexNew-Medium"/>
                <a:cs typeface="ApexNew-Medium"/>
              </a:rPr>
              <a:t>, vær du med dem og skab for dem gode relationer med andre</a:t>
            </a:r>
          </a:p>
          <a:p>
            <a:pPr algn="ctr"/>
            <a:endParaRPr lang="da-DK" dirty="0">
              <a:solidFill>
                <a:schemeClr val="bg1"/>
              </a:solidFill>
              <a:latin typeface="ApexNew-Medium"/>
              <a:cs typeface="ApexNew-Medium"/>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04211" y="274638"/>
            <a:ext cx="8282589" cy="1143000"/>
          </a:xfrm>
        </p:spPr>
        <p:txBody>
          <a:bodyPr>
            <a:normAutofit fontScale="90000"/>
          </a:bodyPr>
          <a:lstStyle/>
          <a:p>
            <a:r>
              <a:rPr lang="da-DK" dirty="0" smtClean="0">
                <a:latin typeface="ApexNew-Bold"/>
                <a:cs typeface="ApexNew-Bold"/>
              </a:rPr>
              <a:t>7. PRISKILLA OG AKVILA</a:t>
            </a:r>
            <a:br>
              <a:rPr lang="da-DK" dirty="0" smtClean="0">
                <a:latin typeface="ApexNew-Bold"/>
                <a:cs typeface="ApexNew-Bold"/>
              </a:rPr>
            </a:br>
            <a:r>
              <a:rPr lang="da-DK" sz="2700" dirty="0" smtClean="0">
                <a:latin typeface="ApexNew-Light"/>
                <a:cs typeface="ApexNew-Light"/>
              </a:rPr>
              <a:t>– </a:t>
            </a:r>
            <a:r>
              <a:rPr lang="da-DK" sz="2700" dirty="0">
                <a:latin typeface="ApexNew-Light"/>
                <a:cs typeface="ApexNew-Light"/>
              </a:rPr>
              <a:t>f</a:t>
            </a:r>
            <a:r>
              <a:rPr lang="da-DK" sz="2700" dirty="0" smtClean="0">
                <a:latin typeface="ApexNew-Light"/>
                <a:cs typeface="ApexNew-Light"/>
              </a:rPr>
              <a:t>ordrevne; forandringsparate; forbilleder</a:t>
            </a:r>
            <a:endParaRPr lang="da-DK" dirty="0">
              <a:latin typeface="ApexNew-Light"/>
              <a:cs typeface="ApexNew-Light"/>
            </a:endParaRPr>
          </a:p>
        </p:txBody>
      </p:sp>
      <p:sp>
        <p:nvSpPr>
          <p:cNvPr id="5" name="Tekstfelt 5"/>
          <p:cNvSpPr txBox="1"/>
          <p:nvPr/>
        </p:nvSpPr>
        <p:spPr>
          <a:xfrm>
            <a:off x="611560" y="1524000"/>
            <a:ext cx="8075240" cy="4339650"/>
          </a:xfrm>
          <a:prstGeom prst="rect">
            <a:avLst/>
          </a:prstGeom>
          <a:noFill/>
        </p:spPr>
        <p:txBody>
          <a:bodyPr wrap="square" rtlCol="0">
            <a:spAutoFit/>
          </a:bodyPr>
          <a:lstStyle/>
          <a:p>
            <a:pPr algn="ctr"/>
            <a:r>
              <a:rPr lang="da-DK" sz="2300" dirty="0">
                <a:latin typeface="ApexNew-Book"/>
                <a:cs typeface="ApexNew-Book"/>
              </a:rPr>
              <a:t> </a:t>
            </a:r>
            <a:r>
              <a:rPr lang="da-DK" sz="2300" dirty="0" err="1" smtClean="0">
                <a:latin typeface="ApexNew-Book"/>
                <a:cs typeface="ApexNew-Book"/>
              </a:rPr>
              <a:t>ApG</a:t>
            </a:r>
            <a:r>
              <a:rPr lang="da-DK" sz="2300" dirty="0" smtClean="0">
                <a:latin typeface="ApexNew-Book"/>
                <a:cs typeface="ApexNew-Book"/>
              </a:rPr>
              <a:t> 18,1-4: </a:t>
            </a:r>
            <a:r>
              <a:rPr lang="da-DK" sz="2300" dirty="0">
                <a:latin typeface="ApexNew-Book"/>
                <a:cs typeface="ApexNew-Book"/>
              </a:rPr>
              <a:t>Derpå forlod Paulus Athen og kom til Korinth</a:t>
            </a:r>
            <a:r>
              <a:rPr lang="da-DK" sz="2300" dirty="0" smtClean="0">
                <a:latin typeface="ApexNew-Book"/>
                <a:cs typeface="ApexNew-Book"/>
              </a:rPr>
              <a:t>.</a:t>
            </a:r>
            <a:r>
              <a:rPr lang="da-DK" sz="2300" dirty="0">
                <a:latin typeface="ApexNew-Book"/>
                <a:cs typeface="ApexNew-Book"/>
              </a:rPr>
              <a:t> Dér mødte han en jøde, som hed </a:t>
            </a:r>
            <a:r>
              <a:rPr lang="da-DK" sz="2300" dirty="0" err="1">
                <a:latin typeface="ApexNew-Book"/>
                <a:cs typeface="ApexNew-Book"/>
              </a:rPr>
              <a:t>Akvila</a:t>
            </a:r>
            <a:r>
              <a:rPr lang="da-DK" sz="2300" dirty="0">
                <a:latin typeface="ApexNew-Book"/>
                <a:cs typeface="ApexNew-Book"/>
              </a:rPr>
              <a:t>, og som stammede fra </a:t>
            </a:r>
            <a:r>
              <a:rPr lang="da-DK" sz="2300" dirty="0" err="1">
                <a:latin typeface="ApexNew-Book"/>
                <a:cs typeface="ApexNew-Book"/>
              </a:rPr>
              <a:t>Pontus</a:t>
            </a:r>
            <a:r>
              <a:rPr lang="da-DK" sz="2300" dirty="0">
                <a:latin typeface="ApexNew-Book"/>
                <a:cs typeface="ApexNew-Book"/>
              </a:rPr>
              <a:t>. Sammen med sin hustru </a:t>
            </a:r>
            <a:r>
              <a:rPr lang="da-DK" sz="2300" dirty="0" err="1">
                <a:latin typeface="ApexNew-Book"/>
                <a:cs typeface="ApexNew-Book"/>
              </a:rPr>
              <a:t>Priskilla</a:t>
            </a:r>
            <a:r>
              <a:rPr lang="da-DK" sz="2300" dirty="0">
                <a:latin typeface="ApexNew-Book"/>
                <a:cs typeface="ApexNew-Book"/>
              </a:rPr>
              <a:t> var han for nylig kommet fra Italien på grund af Claudius' påbud om, at alle jøder skulle forlade Rom. De to sluttede Paulus sig til</a:t>
            </a:r>
            <a:r>
              <a:rPr lang="da-DK" sz="2300" dirty="0" smtClean="0">
                <a:latin typeface="ApexNew-Book"/>
                <a:cs typeface="ApexNew-Book"/>
              </a:rPr>
              <a:t>,</a:t>
            </a:r>
            <a:r>
              <a:rPr lang="da-DK" sz="2300" dirty="0">
                <a:latin typeface="ApexNew-Book"/>
                <a:cs typeface="ApexNew-Book"/>
              </a:rPr>
              <a:t> </a:t>
            </a:r>
            <a:r>
              <a:rPr lang="da-DK" sz="2300" dirty="0" smtClean="0">
                <a:latin typeface="ApexNew-Book"/>
                <a:cs typeface="ApexNew-Book"/>
              </a:rPr>
              <a:t>og </a:t>
            </a:r>
            <a:r>
              <a:rPr lang="da-DK" sz="2300" dirty="0">
                <a:latin typeface="ApexNew-Book"/>
                <a:cs typeface="ApexNew-Book"/>
              </a:rPr>
              <a:t>da de havde samme håndværk, blev han hos dem og arbejdede; de var nemlig teltmagere af fag</a:t>
            </a:r>
            <a:r>
              <a:rPr lang="da-DK" sz="2300" dirty="0" smtClean="0">
                <a:latin typeface="ApexNew-Book"/>
                <a:cs typeface="ApexNew-Book"/>
              </a:rPr>
              <a:t>.</a:t>
            </a:r>
            <a:r>
              <a:rPr lang="da-DK" sz="2300" dirty="0">
                <a:latin typeface="ApexNew-Book"/>
                <a:cs typeface="ApexNew-Book"/>
              </a:rPr>
              <a:t> Og hver eneste sabbat førte Paulus samtaler i synagogen og søgte at overbevise både jøder og grækere.</a:t>
            </a:r>
          </a:p>
          <a:p>
            <a:pPr algn="ctr"/>
            <a:endParaRPr lang="da-DK" sz="2300" dirty="0">
              <a:latin typeface="ApexNew-Book"/>
              <a:cs typeface="ApexNew-Book"/>
            </a:endParaRPr>
          </a:p>
          <a:p>
            <a:pPr algn="ctr"/>
            <a:endParaRPr lang="da-DK" sz="2300" dirty="0">
              <a:latin typeface="ApexNew-Book"/>
              <a:cs typeface="ApexNew-Book"/>
            </a:endParaRPr>
          </a:p>
          <a:p>
            <a:pPr algn="ctr"/>
            <a:r>
              <a:rPr lang="da-DK" sz="2300" dirty="0">
                <a:latin typeface="ApexNew-Book"/>
                <a:cs typeface="ApexNew-Book"/>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3000" r="-13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123478"/>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83568" y="1275606"/>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a:t>
            </a:r>
            <a:r>
              <a:rPr lang="da-DK" dirty="0" smtClean="0">
                <a:solidFill>
                  <a:schemeClr val="bg1"/>
                </a:solidFill>
                <a:latin typeface="ApexNew-Medium"/>
                <a:cs typeface="ApexNew-Medium"/>
              </a:rPr>
              <a:t>du har åbnet døren og vist os gæstfrihed og kærlighed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alt for ofte har lukket vores dør og vores hjerter for mennesker i nød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for</a:t>
            </a:r>
            <a:r>
              <a:rPr lang="da-DK" dirty="0" smtClean="0">
                <a:solidFill>
                  <a:schemeClr val="bg1"/>
                </a:solidFill>
                <a:latin typeface="ApexNew-Medium"/>
                <a:cs typeface="ApexNew-Medium"/>
              </a:rPr>
              <a:t> alle menigheder og fællesskaber, der har åbnet døren for migranter i vores land</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politikere og regeringer i de europæiske lande. Hjælpe du dem til at sikre trosfrihed og bygge bro mellem religiøse, sociale og etniske grupperinger.</a:t>
            </a:r>
          </a:p>
          <a:p>
            <a:pPr algn="ctr"/>
            <a:endParaRPr lang="da-DK" dirty="0">
              <a:solidFill>
                <a:schemeClr val="bg1"/>
              </a:solidFill>
              <a:latin typeface="ApexNew-Medium"/>
              <a:cs typeface="ApexNew-Medium"/>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67544" y="123478"/>
            <a:ext cx="8229600" cy="1143000"/>
          </a:xfrm>
        </p:spPr>
        <p:txBody>
          <a:bodyPr>
            <a:normAutofit/>
          </a:bodyPr>
          <a:lstStyle/>
          <a:p>
            <a:r>
              <a:rPr lang="da-DK" dirty="0">
                <a:latin typeface="ApexNew-Bold"/>
                <a:cs typeface="ApexNew-Bold"/>
              </a:rPr>
              <a:t>8</a:t>
            </a:r>
            <a:r>
              <a:rPr lang="da-DK" dirty="0" smtClean="0">
                <a:latin typeface="ApexNew-Bold"/>
                <a:cs typeface="ApexNew-Bold"/>
              </a:rPr>
              <a:t>. JESUS</a:t>
            </a:r>
            <a:r>
              <a:rPr lang="da-DK" dirty="0">
                <a:latin typeface="ApexNew-Bold"/>
                <a:cs typeface="ApexNew-Bold"/>
              </a:rPr>
              <a:t> </a:t>
            </a:r>
            <a:r>
              <a:rPr lang="da-DK" sz="2700" dirty="0" smtClean="0">
                <a:latin typeface="ApexNew-Light"/>
                <a:cs typeface="ApexNew-Light"/>
              </a:rPr>
              <a:t>– vor tilflugt i liv og død</a:t>
            </a:r>
            <a:endParaRPr lang="da-DK" dirty="0">
              <a:latin typeface="ApexNew-Light"/>
              <a:cs typeface="ApexNew-Light"/>
            </a:endParaRPr>
          </a:p>
        </p:txBody>
      </p:sp>
      <p:sp>
        <p:nvSpPr>
          <p:cNvPr id="5" name="Tekstfelt 5"/>
          <p:cNvSpPr txBox="1"/>
          <p:nvPr/>
        </p:nvSpPr>
        <p:spPr>
          <a:xfrm>
            <a:off x="574788" y="1147062"/>
            <a:ext cx="8122356" cy="5047536"/>
          </a:xfrm>
          <a:prstGeom prst="rect">
            <a:avLst/>
          </a:prstGeom>
          <a:noFill/>
        </p:spPr>
        <p:txBody>
          <a:bodyPr wrap="square" rtlCol="0">
            <a:spAutoFit/>
          </a:bodyPr>
          <a:lstStyle/>
          <a:p>
            <a:pPr algn="ctr"/>
            <a:r>
              <a:rPr lang="da-DK" sz="2300" dirty="0">
                <a:latin typeface="ApexNew-Book"/>
                <a:cs typeface="ApexNew-Book"/>
              </a:rPr>
              <a:t> </a:t>
            </a:r>
            <a:r>
              <a:rPr lang="da-DK" sz="2300" dirty="0" smtClean="0">
                <a:latin typeface="ApexNew-Book"/>
                <a:cs typeface="ApexNew-Book"/>
              </a:rPr>
              <a:t>Joh 14,1-6: </a:t>
            </a:r>
            <a:r>
              <a:rPr lang="da-DK" sz="2300" dirty="0">
                <a:latin typeface="ApexNew-Book"/>
                <a:cs typeface="ApexNew-Book"/>
              </a:rPr>
              <a:t>Jeres hjerte må ikke forfærdes! Tro på Gud, og tro på mig! </a:t>
            </a:r>
            <a:r>
              <a:rPr lang="da-DK" sz="2300" dirty="0" smtClean="0">
                <a:latin typeface="ApexNew-Book"/>
                <a:cs typeface="ApexNew-Book"/>
              </a:rPr>
              <a:t>I </a:t>
            </a:r>
            <a:r>
              <a:rPr lang="da-DK" sz="2300" dirty="0">
                <a:latin typeface="ApexNew-Book"/>
                <a:cs typeface="ApexNew-Book"/>
              </a:rPr>
              <a:t>min faders hus er der mange boliger; hvis ikke, ville jeg så have sagt, at jeg går bort for at gøre en plads rede for jer? </a:t>
            </a:r>
            <a:r>
              <a:rPr lang="da-DK" sz="2300" dirty="0" smtClean="0">
                <a:latin typeface="ApexNew-Book"/>
                <a:cs typeface="ApexNew-Book"/>
              </a:rPr>
              <a:t>Og </a:t>
            </a:r>
            <a:r>
              <a:rPr lang="da-DK" sz="2300" dirty="0">
                <a:latin typeface="ApexNew-Book"/>
                <a:cs typeface="ApexNew-Book"/>
              </a:rPr>
              <a:t>når jeg er gået bort og har gjort en plads rede for jer, kommer jeg igen og tager jer til mig, for at også I skal være, hvor jeg er</a:t>
            </a:r>
            <a:r>
              <a:rPr lang="da-DK" sz="2300" dirty="0" smtClean="0">
                <a:latin typeface="ApexNew-Book"/>
                <a:cs typeface="ApexNew-Book"/>
              </a:rPr>
              <a:t>.</a:t>
            </a:r>
            <a:r>
              <a:rPr lang="da-DK" sz="2300" dirty="0">
                <a:latin typeface="ApexNew-Book"/>
                <a:cs typeface="ApexNew-Book"/>
              </a:rPr>
              <a:t> Og hvor jeg går hen, derhen kender I vejen</a:t>
            </a:r>
            <a:r>
              <a:rPr lang="da-DK" sz="2300" dirty="0" smtClean="0">
                <a:latin typeface="ApexNew-Book"/>
                <a:cs typeface="ApexNew-Book"/>
              </a:rPr>
              <a:t>.«</a:t>
            </a:r>
            <a:r>
              <a:rPr lang="da-DK" sz="2300" dirty="0">
                <a:latin typeface="ApexNew-Book"/>
                <a:cs typeface="ApexNew-Book"/>
              </a:rPr>
              <a:t> </a:t>
            </a:r>
            <a:r>
              <a:rPr lang="da-DK" sz="2300" dirty="0" smtClean="0">
                <a:latin typeface="ApexNew-Book"/>
                <a:cs typeface="ApexNew-Book"/>
              </a:rPr>
              <a:t>Thomas </a:t>
            </a:r>
            <a:r>
              <a:rPr lang="da-DK" sz="2300" dirty="0">
                <a:latin typeface="ApexNew-Book"/>
                <a:cs typeface="ApexNew-Book"/>
              </a:rPr>
              <a:t>sagde til ham: »Herre, vi ved ikke, hvor du går hen, hvordan kan vi så kende vejen?« </a:t>
            </a:r>
            <a:r>
              <a:rPr lang="da-DK" sz="2300" dirty="0" smtClean="0">
                <a:latin typeface="ApexNew-Book"/>
                <a:cs typeface="ApexNew-Book"/>
              </a:rPr>
              <a:t>Jesus </a:t>
            </a:r>
            <a:r>
              <a:rPr lang="da-DK" sz="2300" dirty="0">
                <a:latin typeface="ApexNew-Book"/>
                <a:cs typeface="ApexNew-Book"/>
              </a:rPr>
              <a:t>sagde til ham: »Jeg er vejen og sandheden og livet; ingen kommer til Faderen uden ved mig.</a:t>
            </a:r>
          </a:p>
          <a:p>
            <a:pPr algn="ctr"/>
            <a:r>
              <a:rPr lang="da-DK" sz="2300" dirty="0" smtClean="0">
                <a:latin typeface="ApexNew-Book"/>
                <a:cs typeface="ApexNew-Book"/>
              </a:rPr>
              <a:t> </a:t>
            </a:r>
            <a:endParaRPr lang="da-DK" sz="2300" dirty="0">
              <a:latin typeface="ApexNew-Book"/>
              <a:cs typeface="ApexNew-Book"/>
            </a:endParaRPr>
          </a:p>
          <a:p>
            <a:pPr algn="ctr"/>
            <a:endParaRPr lang="da-DK" sz="2300" dirty="0">
              <a:latin typeface="ApexNew-Book"/>
              <a:cs typeface="ApexNew-Book"/>
            </a:endParaRPr>
          </a:p>
          <a:p>
            <a:pPr algn="ctr"/>
            <a:endParaRPr lang="da-DK" sz="2300" dirty="0">
              <a:latin typeface="ApexNew-Book"/>
              <a:cs typeface="ApexNew-Book"/>
            </a:endParaRPr>
          </a:p>
          <a:p>
            <a:pPr algn="ctr"/>
            <a:r>
              <a:rPr lang="da-DK" sz="2300" dirty="0">
                <a:latin typeface="ApexNew-Book"/>
                <a:cs typeface="ApexNew-Book"/>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0"/>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83568" y="1347614"/>
            <a:ext cx="7888111" cy="3416320"/>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a:t>
            </a:r>
            <a:r>
              <a:rPr lang="da-DK" dirty="0" smtClean="0">
                <a:solidFill>
                  <a:schemeClr val="bg1"/>
                </a:solidFill>
                <a:latin typeface="ApexNew-Medium"/>
                <a:cs typeface="ApexNew-Medium"/>
              </a:rPr>
              <a:t>fordi fornedrelsens vej blev til sejrens vej.</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a:r>
            <a:r>
              <a:rPr lang="da-DK" dirty="0" smtClean="0">
                <a:solidFill>
                  <a:schemeClr val="bg1"/>
                </a:solidFill>
                <a:latin typeface="ApexNew-Medium"/>
                <a:cs typeface="ApexNew-Medium"/>
              </a:rPr>
              <a:t>at vi ofte glemmer, hvor stort et offer du bragte for vor frelses skyld.</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om</a:t>
            </a:r>
            <a:r>
              <a:rPr lang="da-DK" dirty="0" smtClean="0">
                <a:solidFill>
                  <a:schemeClr val="bg1"/>
                </a:solidFill>
                <a:latin typeface="ApexNew-Medium"/>
                <a:cs typeface="ApexNew-Medium"/>
              </a:rPr>
              <a:t> hjælp til at tilgive vore fjender og forfølgere – ligesom du har tilgivet os.</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a:t>
            </a:r>
            <a:r>
              <a:rPr lang="da-DK" dirty="0" smtClean="0">
                <a:solidFill>
                  <a:schemeClr val="bg1"/>
                </a:solidFill>
                <a:latin typeface="ApexNew-Bold"/>
                <a:cs typeface="ApexNew-Bold"/>
              </a:rPr>
              <a:t>om,  </a:t>
            </a:r>
            <a:r>
              <a:rPr lang="da-DK" dirty="0" smtClean="0">
                <a:solidFill>
                  <a:schemeClr val="bg1"/>
                </a:solidFill>
                <a:latin typeface="ApexNew-Medium"/>
                <a:cs typeface="ApexNew-Medium"/>
              </a:rPr>
              <a:t>at din kirke ikke må være splittet, men må være en enhed i troen på Kristus. Hjælp os til at se os selv som en del af din kirke alle dage og i alle </a:t>
            </a:r>
            <a:r>
              <a:rPr lang="da-DK" smtClean="0">
                <a:solidFill>
                  <a:schemeClr val="bg1"/>
                </a:solidFill>
                <a:latin typeface="ApexNew-Medium"/>
                <a:cs typeface="ApexNew-Medium"/>
              </a:rPr>
              <a:t>livets situationer. </a:t>
            </a:r>
            <a:endParaRPr lang="da-DK" dirty="0">
              <a:solidFill>
                <a:schemeClr val="bg1"/>
              </a:solidFill>
              <a:latin typeface="ApexNew-Medium"/>
              <a:cs typeface="ApexNew-Medium"/>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1059582"/>
            <a:ext cx="8229600" cy="1143000"/>
          </a:xfrm>
        </p:spPr>
        <p:txBody>
          <a:bodyPr>
            <a:normAutofit fontScale="90000"/>
          </a:bodyPr>
          <a:lstStyle/>
          <a:p>
            <a:r>
              <a:rPr lang="da-DK" dirty="0" smtClean="0">
                <a:solidFill>
                  <a:srgbClr val="FFCA00"/>
                </a:solidFill>
                <a:latin typeface="ApexNew-Bold"/>
                <a:cs typeface="ApexNew-Bold"/>
              </a:rPr>
              <a:t>Billederne anvendt i disse slides</a:t>
            </a:r>
            <a:br>
              <a:rPr lang="da-DK" dirty="0" smtClean="0">
                <a:solidFill>
                  <a:srgbClr val="FFCA00"/>
                </a:solidFill>
                <a:latin typeface="ApexNew-Bold"/>
                <a:cs typeface="ApexNew-Bold"/>
              </a:rPr>
            </a:br>
            <a:r>
              <a:rPr lang="da-DK" dirty="0" smtClean="0">
                <a:solidFill>
                  <a:srgbClr val="FFCA00"/>
                </a:solidFill>
                <a:latin typeface="ApexNew-Bold"/>
                <a:cs typeface="ApexNew-Bold"/>
              </a:rPr>
              <a:t>må ikke anvendes i andre sammenhænge</a:t>
            </a:r>
            <a:r>
              <a:rPr lang="da-DK" dirty="0">
                <a:solidFill>
                  <a:srgbClr val="FFCA00"/>
                </a:solidFill>
                <a:latin typeface="ApexNew-Bold"/>
                <a:cs typeface="ApexNew-Bold"/>
              </a:rPr>
              <a:t/>
            </a:r>
            <a:br>
              <a:rPr lang="da-DK" dirty="0">
                <a:solidFill>
                  <a:srgbClr val="FFCA00"/>
                </a:solidFill>
                <a:latin typeface="ApexNew-Bold"/>
                <a:cs typeface="ApexNew-Bold"/>
              </a:rPr>
            </a:br>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rs\Desktop\Billede2.jpg"/>
          <p:cNvPicPr>
            <a:picLocks noChangeAspect="1" noChangeArrowheads="1"/>
          </p:cNvPicPr>
          <p:nvPr/>
        </p:nvPicPr>
        <p:blipFill>
          <a:blip r:embed="rId2" cstate="print"/>
          <a:srcRect/>
          <a:stretch>
            <a:fillRect/>
          </a:stretch>
        </p:blipFill>
        <p:spPr bwMode="auto">
          <a:xfrm>
            <a:off x="0" y="0"/>
            <a:ext cx="9144000" cy="5143500"/>
          </a:xfrm>
          <a:prstGeom prst="rect">
            <a:avLst/>
          </a:prstGeom>
          <a:noFill/>
        </p:spPr>
      </p:pic>
      <p:sp>
        <p:nvSpPr>
          <p:cNvPr id="5" name="Titel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a-DK" sz="4400" b="0" i="0" u="none" strike="noStrike" kern="1200" cap="none" spc="0" normalizeH="0" baseline="0" noProof="0" smtClean="0">
                <a:ln>
                  <a:noFill/>
                </a:ln>
                <a:solidFill>
                  <a:schemeClr val="tx1"/>
                </a:solidFill>
                <a:effectLst/>
                <a:uLnTx/>
                <a:uFillTx/>
                <a:latin typeface="ApexNew-Bold"/>
                <a:ea typeface="+mj-ea"/>
                <a:cs typeface="ApexNew-Bold"/>
              </a:rPr>
              <a:t>1. ABRAHAM </a:t>
            </a:r>
            <a:r>
              <a:rPr kumimoji="0" lang="da-DK" sz="2700" b="0" i="0" u="none" strike="noStrike" kern="1200" cap="none" spc="0" normalizeH="0" baseline="0" noProof="0" smtClean="0">
                <a:ln>
                  <a:noFill/>
                </a:ln>
                <a:solidFill>
                  <a:schemeClr val="tx1"/>
                </a:solidFill>
                <a:effectLst/>
                <a:uLnTx/>
                <a:uFillTx/>
                <a:latin typeface="ApexNew-Light"/>
                <a:ea typeface="+mj-ea"/>
                <a:cs typeface="ApexNew-Light"/>
              </a:rPr>
              <a:t>- Pilgrim og forbillede</a:t>
            </a:r>
            <a:endParaRPr kumimoji="0" lang="da-DK" sz="4400" b="0" i="0" u="none" strike="noStrike" kern="1200" cap="none" spc="0" normalizeH="0" baseline="0" noProof="0" dirty="0">
              <a:ln>
                <a:noFill/>
              </a:ln>
              <a:solidFill>
                <a:schemeClr val="tx1"/>
              </a:solidFill>
              <a:effectLst/>
              <a:uLnTx/>
              <a:uFillTx/>
              <a:latin typeface="ApexNew-Light"/>
              <a:ea typeface="+mj-ea"/>
              <a:cs typeface="ApexNew-Light"/>
            </a:endParaRPr>
          </a:p>
        </p:txBody>
      </p:sp>
      <p:sp>
        <p:nvSpPr>
          <p:cNvPr id="7" name="Tekstfelt 5"/>
          <p:cNvSpPr txBox="1"/>
          <p:nvPr/>
        </p:nvSpPr>
        <p:spPr>
          <a:xfrm>
            <a:off x="575734" y="1778000"/>
            <a:ext cx="7894463" cy="3046988"/>
          </a:xfrm>
          <a:prstGeom prst="rect">
            <a:avLst/>
          </a:prstGeom>
          <a:noFill/>
        </p:spPr>
        <p:txBody>
          <a:bodyPr wrap="none" rtlCol="0">
            <a:spAutoFit/>
          </a:bodyPr>
          <a:lstStyle/>
          <a:p>
            <a:pPr algn="ctr"/>
            <a:r>
              <a:rPr lang="da-DK" sz="2400" dirty="0" err="1" smtClean="0">
                <a:latin typeface="ApexNew-Book"/>
                <a:cs typeface="ApexNew-Book"/>
              </a:rPr>
              <a:t>Hebr</a:t>
            </a:r>
            <a:r>
              <a:rPr lang="da-DK" sz="2400" dirty="0" smtClean="0">
                <a:latin typeface="ApexNew-Book"/>
                <a:cs typeface="ApexNew-Book"/>
              </a:rPr>
              <a:t> 11, 8-14: I tro adlød Abraham kaldet til at bryde op og </a:t>
            </a:r>
          </a:p>
          <a:p>
            <a:pPr algn="ctr"/>
            <a:r>
              <a:rPr lang="da-DK" sz="2400" dirty="0" smtClean="0">
                <a:latin typeface="ApexNew-Book"/>
                <a:cs typeface="ApexNew-Book"/>
              </a:rPr>
              <a:t>drage til et sted, som han skulle få i eje, og han drog af sted</a:t>
            </a:r>
          </a:p>
          <a:p>
            <a:pPr algn="ctr"/>
            <a:r>
              <a:rPr lang="da-DK" sz="2400" dirty="0" smtClean="0">
                <a:latin typeface="ApexNew-Book"/>
                <a:cs typeface="ApexNew-Book"/>
              </a:rPr>
              <a:t>uden at vide, hvor han kom hen. I tro slog han sig ned i det </a:t>
            </a:r>
          </a:p>
          <a:p>
            <a:pPr algn="ctr"/>
            <a:r>
              <a:rPr lang="da-DK" sz="2400" dirty="0" smtClean="0">
                <a:latin typeface="ApexNew-Book"/>
                <a:cs typeface="ApexNew-Book"/>
              </a:rPr>
              <a:t>forjættede land som i et fremmed land og boede i telte</a:t>
            </a:r>
          </a:p>
          <a:p>
            <a:pPr algn="ctr"/>
            <a:r>
              <a:rPr lang="da-DK" sz="2400" dirty="0" smtClean="0">
                <a:latin typeface="ApexNew-Book"/>
                <a:cs typeface="ApexNew-Book"/>
              </a:rPr>
              <a:t>sammen med Isak og Jakob, medarvinger til det samme løfte;</a:t>
            </a:r>
          </a:p>
          <a:p>
            <a:pPr algn="ctr"/>
            <a:r>
              <a:rPr lang="da-DK" sz="2400" dirty="0" smtClean="0">
                <a:latin typeface="ApexNew-Book"/>
                <a:cs typeface="ApexNew-Book"/>
              </a:rPr>
              <a:t>for han ventede på byen med de faste grundvolde, </a:t>
            </a:r>
          </a:p>
          <a:p>
            <a:pPr algn="ctr"/>
            <a:r>
              <a:rPr lang="da-DK" sz="2400" dirty="0" smtClean="0">
                <a:latin typeface="ApexNew-Book"/>
                <a:cs typeface="ApexNew-Book"/>
              </a:rPr>
              <a:t>hvis bygmester og skaber er Gud.</a:t>
            </a:r>
          </a:p>
          <a:p>
            <a:endParaRPr lang="da-DK" sz="2400" dirty="0">
              <a:latin typeface="ApexNew-Book"/>
              <a:cs typeface="ApexNew-Boo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1. ABRAHAM </a:t>
            </a:r>
            <a:r>
              <a:rPr lang="da-DK" sz="2700" dirty="0" smtClean="0">
                <a:latin typeface="ApexNew-Light"/>
                <a:cs typeface="ApexNew-Light"/>
              </a:rPr>
              <a:t>- Pilgrim og forbillede</a:t>
            </a:r>
            <a:endParaRPr lang="da-DK" dirty="0">
              <a:latin typeface="ApexNew-Light"/>
              <a:cs typeface="ApexNew-Light"/>
            </a:endParaRPr>
          </a:p>
        </p:txBody>
      </p:sp>
      <p:sp>
        <p:nvSpPr>
          <p:cNvPr id="6" name="Tekstfelt 5"/>
          <p:cNvSpPr txBox="1"/>
          <p:nvPr/>
        </p:nvSpPr>
        <p:spPr>
          <a:xfrm>
            <a:off x="270475" y="1330865"/>
            <a:ext cx="8757526" cy="2677656"/>
          </a:xfrm>
          <a:prstGeom prst="rect">
            <a:avLst/>
          </a:prstGeom>
          <a:noFill/>
        </p:spPr>
        <p:txBody>
          <a:bodyPr wrap="none" rtlCol="0">
            <a:spAutoFit/>
          </a:bodyPr>
          <a:lstStyle/>
          <a:p>
            <a:pPr algn="ctr"/>
            <a:r>
              <a:rPr lang="da-DK" sz="2400" dirty="0" smtClean="0">
                <a:latin typeface="ApexNew-Book"/>
                <a:cs typeface="ApexNew-Book"/>
              </a:rPr>
              <a:t>I tro fik selv Sara, der var ufrugtbar, kraft til at grundlægge en </a:t>
            </a:r>
          </a:p>
          <a:p>
            <a:pPr algn="ctr"/>
            <a:r>
              <a:rPr lang="da-DK" sz="2400" dirty="0" smtClean="0">
                <a:latin typeface="ApexNew-Book"/>
                <a:cs typeface="ApexNew-Book"/>
              </a:rPr>
              <a:t>slægt, skønt hun var ude over den alder, fordi hun anså ham,</a:t>
            </a:r>
          </a:p>
          <a:p>
            <a:pPr algn="ctr"/>
            <a:r>
              <a:rPr lang="da-DK" sz="2400" dirty="0" smtClean="0">
                <a:latin typeface="ApexNew-Book"/>
                <a:cs typeface="ApexNew-Book"/>
              </a:rPr>
              <a:t>der havde givet løftet, for troværdig. Derfor blev også </a:t>
            </a:r>
          </a:p>
          <a:p>
            <a:pPr algn="ctr"/>
            <a:r>
              <a:rPr lang="da-DK" sz="2400" dirty="0" smtClean="0">
                <a:latin typeface="ApexNew-Book"/>
                <a:cs typeface="ApexNew-Book"/>
              </a:rPr>
              <a:t>efterkommerne efter en eneste mand, der endda havde mistet </a:t>
            </a:r>
          </a:p>
          <a:p>
            <a:pPr algn="ctr"/>
            <a:r>
              <a:rPr lang="da-DK" sz="2400" dirty="0" smtClean="0">
                <a:latin typeface="ApexNew-Book"/>
                <a:cs typeface="ApexNew-Book"/>
              </a:rPr>
              <a:t>sin livskraft, så mange som himlens stjerner og som de talløse </a:t>
            </a:r>
          </a:p>
          <a:p>
            <a:pPr algn="ctr"/>
            <a:r>
              <a:rPr lang="da-DK" sz="2400" dirty="0" smtClean="0">
                <a:latin typeface="ApexNew-Book"/>
                <a:cs typeface="ApexNew-Book"/>
              </a:rPr>
              <a:t>sandskorn på havets bred.</a:t>
            </a:r>
          </a:p>
          <a:p>
            <a:pPr algn="just"/>
            <a:endParaRPr lang="da-DK" sz="2400" dirty="0">
              <a:latin typeface="ApexNew-Book"/>
              <a:cs typeface="ApexNew-Book"/>
            </a:endParaRPr>
          </a:p>
        </p:txBody>
      </p:sp>
    </p:spTree>
    <p:extLst>
      <p:ext uri="{BB962C8B-B14F-4D97-AF65-F5344CB8AC3E}">
        <p14:creationId xmlns="" xmlns:p14="http://schemas.microsoft.com/office/powerpoint/2010/main" val="241520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smtClean="0">
                <a:latin typeface="ApexNew-Bold"/>
                <a:cs typeface="ApexNew-Bold"/>
              </a:rPr>
              <a:t>1. ABRAHAM </a:t>
            </a:r>
            <a:r>
              <a:rPr lang="da-DK" sz="2700" dirty="0" smtClean="0">
                <a:latin typeface="ApexNew-Light"/>
                <a:cs typeface="ApexNew-Light"/>
              </a:rPr>
              <a:t>- Pilgrim og forbillede</a:t>
            </a:r>
            <a:endParaRPr lang="da-DK" dirty="0">
              <a:latin typeface="ApexNew-Light"/>
              <a:cs typeface="ApexNew-Light"/>
            </a:endParaRPr>
          </a:p>
        </p:txBody>
      </p:sp>
      <p:sp>
        <p:nvSpPr>
          <p:cNvPr id="6" name="Tekstfelt 5"/>
          <p:cNvSpPr txBox="1"/>
          <p:nvPr/>
        </p:nvSpPr>
        <p:spPr>
          <a:xfrm>
            <a:off x="284913" y="1330865"/>
            <a:ext cx="8728673" cy="1938992"/>
          </a:xfrm>
          <a:prstGeom prst="rect">
            <a:avLst/>
          </a:prstGeom>
          <a:noFill/>
        </p:spPr>
        <p:txBody>
          <a:bodyPr wrap="none" rtlCol="0">
            <a:spAutoFit/>
          </a:bodyPr>
          <a:lstStyle/>
          <a:p>
            <a:pPr algn="ctr"/>
            <a:r>
              <a:rPr lang="da-DK" sz="2400" dirty="0" smtClean="0">
                <a:latin typeface="ApexNew-Book"/>
                <a:cs typeface="ApexNew-Book"/>
              </a:rPr>
              <a:t>Med troen i behold døde alle disse uden at have fået løfterne</a:t>
            </a:r>
          </a:p>
          <a:p>
            <a:pPr algn="ctr"/>
            <a:r>
              <a:rPr lang="da-DK" sz="2400" dirty="0" smtClean="0">
                <a:latin typeface="ApexNew-Book"/>
                <a:cs typeface="ApexNew-Book"/>
              </a:rPr>
              <a:t>opfyldt; de havde kun set og hilst deres opfyldelse i det fjerne,</a:t>
            </a:r>
          </a:p>
          <a:p>
            <a:pPr algn="ctr"/>
            <a:r>
              <a:rPr lang="da-DK" sz="2400" dirty="0" smtClean="0">
                <a:latin typeface="ApexNew-Book"/>
                <a:cs typeface="ApexNew-Book"/>
              </a:rPr>
              <a:t>og de bekendte, at de var fremmede og udlændinge på jorden.</a:t>
            </a:r>
          </a:p>
          <a:p>
            <a:pPr algn="ctr"/>
            <a:r>
              <a:rPr lang="da-DK" sz="2400" dirty="0" smtClean="0">
                <a:latin typeface="ApexNew-Book"/>
                <a:cs typeface="ApexNew-Book"/>
              </a:rPr>
              <a:t>Men de, der siger noget sådant, giver dermed til kende, </a:t>
            </a:r>
          </a:p>
          <a:p>
            <a:pPr algn="ctr"/>
            <a:r>
              <a:rPr lang="da-DK" sz="2400" dirty="0" smtClean="0">
                <a:latin typeface="ApexNew-Book"/>
                <a:cs typeface="ApexNew-Book"/>
              </a:rPr>
              <a:t>at de søger et fædreland. </a:t>
            </a:r>
            <a:endParaRPr lang="da-DK" sz="2400" dirty="0">
              <a:latin typeface="ApexNew-Book"/>
              <a:cs typeface="ApexNew-Book"/>
            </a:endParaRPr>
          </a:p>
        </p:txBody>
      </p:sp>
    </p:spTree>
    <p:extLst>
      <p:ext uri="{BB962C8B-B14F-4D97-AF65-F5344CB8AC3E}">
        <p14:creationId xmlns="" xmlns:p14="http://schemas.microsoft.com/office/powerpoint/2010/main" val="1930341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123478"/>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611560" y="1635646"/>
            <a:ext cx="7888111" cy="3139321"/>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trofast </a:t>
            </a:r>
            <a:r>
              <a:rPr lang="da-DK" dirty="0" smtClean="0">
                <a:solidFill>
                  <a:schemeClr val="bg1"/>
                </a:solidFill>
                <a:latin typeface="ApexNew-Medium"/>
                <a:cs typeface="ApexNew-Medium"/>
              </a:rPr>
              <a:t>går </a:t>
            </a:r>
            <a:r>
              <a:rPr lang="da-DK" dirty="0">
                <a:solidFill>
                  <a:schemeClr val="bg1"/>
                </a:solidFill>
                <a:latin typeface="ApexNew-Medium"/>
                <a:cs typeface="ApexNew-Medium"/>
              </a:rPr>
              <a:t>med os hver dag </a:t>
            </a:r>
            <a:r>
              <a:rPr lang="da-DK" dirty="0" smtClean="0">
                <a:solidFill>
                  <a:schemeClr val="bg1"/>
                </a:solidFill>
                <a:latin typeface="ApexNew-Medium"/>
                <a:cs typeface="ApexNew-Medium"/>
              </a:rPr>
              <a:t>på </a:t>
            </a:r>
            <a:r>
              <a:rPr lang="da-DK" dirty="0">
                <a:solidFill>
                  <a:schemeClr val="bg1"/>
                </a:solidFill>
                <a:latin typeface="ApexNew-Medium"/>
                <a:cs typeface="ApexNew-Medium"/>
              </a:rPr>
              <a:t>vores rejse som pilgrimme.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ofte sidder fast i det trygge og velkendte. </a:t>
            </a:r>
            <a:endParaRPr lang="da-DK" dirty="0" smtClean="0">
              <a:solidFill>
                <a:schemeClr val="bg1"/>
              </a:solidFill>
              <a:latin typeface="ApexNew-Medium"/>
              <a:cs typeface="ApexNew-Medium"/>
            </a:endParaRP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du vil velsigne os til at være en velsignelse for andre</a:t>
            </a:r>
            <a:r>
              <a:rPr lang="da-DK" dirty="0" smtClean="0">
                <a:solidFill>
                  <a:schemeClr val="bg1"/>
                </a:solidFill>
                <a:latin typeface="ApexNew-Medium"/>
                <a:cs typeface="ApexNew-Medium"/>
              </a:rPr>
              <a:t>.</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a:solidFill>
                  <a:schemeClr val="bg1"/>
                </a:solidFill>
                <a:latin typeface="ApexNew-Medium"/>
                <a:cs typeface="ApexNew-Medium"/>
              </a:rPr>
              <a:t>det kirkelige børne- og ungdomsarbejde, send du forbilleder i troen til børn og unge. </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2</a:t>
            </a:r>
            <a:r>
              <a:rPr lang="da-DK" dirty="0" smtClean="0">
                <a:latin typeface="ApexNew-Bold"/>
                <a:cs typeface="ApexNew-Bold"/>
              </a:rPr>
              <a:t>. JOSEF </a:t>
            </a:r>
            <a:r>
              <a:rPr lang="da-DK" sz="2700" dirty="0" smtClean="0">
                <a:latin typeface="ApexNew-Light"/>
                <a:cs typeface="ApexNew-Light"/>
              </a:rPr>
              <a:t>– en fremmed bringer velsignelse</a:t>
            </a:r>
            <a:endParaRPr lang="da-DK" dirty="0">
              <a:latin typeface="ApexNew-Light"/>
              <a:cs typeface="ApexNew-Light"/>
            </a:endParaRPr>
          </a:p>
        </p:txBody>
      </p:sp>
      <p:sp>
        <p:nvSpPr>
          <p:cNvPr id="5" name="Tekstfelt 5"/>
          <p:cNvSpPr txBox="1"/>
          <p:nvPr/>
        </p:nvSpPr>
        <p:spPr>
          <a:xfrm>
            <a:off x="832555" y="1524000"/>
            <a:ext cx="7478889" cy="2677656"/>
          </a:xfrm>
          <a:prstGeom prst="rect">
            <a:avLst/>
          </a:prstGeom>
          <a:noFill/>
        </p:spPr>
        <p:txBody>
          <a:bodyPr wrap="square" rtlCol="0">
            <a:spAutoFit/>
          </a:bodyPr>
          <a:lstStyle/>
          <a:p>
            <a:pPr algn="ctr"/>
            <a:r>
              <a:rPr lang="da-DK" sz="2400" dirty="0" err="1" smtClean="0">
                <a:latin typeface="ApexNew-Book"/>
                <a:cs typeface="ApexNew-Book"/>
              </a:rPr>
              <a:t>ApG</a:t>
            </a:r>
            <a:r>
              <a:rPr lang="da-DK" sz="2400" dirty="0" smtClean="0">
                <a:latin typeface="ApexNew-Book"/>
                <a:cs typeface="ApexNew-Book"/>
              </a:rPr>
              <a:t> 7, 9-15: Og </a:t>
            </a:r>
            <a:r>
              <a:rPr lang="da-DK" sz="2400" dirty="0">
                <a:latin typeface="ApexNew-Book"/>
                <a:cs typeface="ApexNew-Book"/>
              </a:rPr>
              <a:t>patriarkerne blev skinsyge på Josef og solgte ham til Egypten, men Gud var med </a:t>
            </a:r>
            <a:r>
              <a:rPr lang="da-DK" sz="2400" dirty="0" smtClean="0">
                <a:latin typeface="ApexNew-Book"/>
                <a:cs typeface="ApexNew-Book"/>
              </a:rPr>
              <a:t>ham</a:t>
            </a:r>
            <a:r>
              <a:rPr lang="da-DK" sz="2400" dirty="0">
                <a:latin typeface="ApexNew-Book"/>
                <a:cs typeface="ApexNew-Book"/>
              </a:rPr>
              <a:t>  og udfriede ham fra alle hans trængsler og lod ham finde yndest og visdom i egypterkongen Faraos øjne, så Farao indsatte ham som leder af Egypten og hele sit hus</a:t>
            </a:r>
            <a:r>
              <a:rPr lang="da-DK" sz="2400" dirty="0" smtClean="0">
                <a:latin typeface="ApexNew-Book"/>
                <a:cs typeface="ApexNew-Book"/>
              </a:rPr>
              <a:t>.</a:t>
            </a:r>
            <a:r>
              <a:rPr lang="da-DK" sz="2400" dirty="0">
                <a:latin typeface="ApexNew-Book"/>
                <a:cs typeface="ApexNew-Book"/>
              </a:rPr>
              <a:t> Der blev nu hungersnød i hele Egypten og </a:t>
            </a:r>
            <a:r>
              <a:rPr lang="da-DK" sz="2400" dirty="0" err="1">
                <a:latin typeface="ApexNew-Book"/>
                <a:cs typeface="ApexNew-Book"/>
              </a:rPr>
              <a:t>Kana'an</a:t>
            </a:r>
            <a:r>
              <a:rPr lang="da-DK" sz="2400" dirty="0">
                <a:latin typeface="ApexNew-Book"/>
                <a:cs typeface="ApexNew-Book"/>
              </a:rPr>
              <a:t>, nøden var stor, og vore fædre kunne ikke skaffe sig føden</a:t>
            </a:r>
            <a:r>
              <a:rPr lang="da-DK" sz="2400" dirty="0" smtClean="0">
                <a:latin typeface="ApexNew-Book"/>
                <a:cs typeface="ApexNew-Book"/>
              </a:rPr>
              <a:t>.</a:t>
            </a:r>
            <a:r>
              <a:rPr lang="da-DK" sz="2400" dirty="0">
                <a:latin typeface="ApexNew-Book"/>
                <a:cs typeface="ApexNew-Book"/>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p:cNvSpPr>
            <a:spLocks noGrp="1"/>
          </p:cNvSpPr>
          <p:nvPr>
            <p:ph type="title"/>
          </p:nvPr>
        </p:nvSpPr>
        <p:spPr>
          <a:xfrm>
            <a:off x="457200" y="274638"/>
            <a:ext cx="8229600" cy="1143000"/>
          </a:xfrm>
        </p:spPr>
        <p:txBody>
          <a:bodyPr>
            <a:normAutofit/>
          </a:bodyPr>
          <a:lstStyle/>
          <a:p>
            <a:r>
              <a:rPr lang="da-DK" dirty="0">
                <a:latin typeface="ApexNew-Bold"/>
                <a:cs typeface="ApexNew-Bold"/>
              </a:rPr>
              <a:t>2</a:t>
            </a:r>
            <a:r>
              <a:rPr lang="da-DK" dirty="0" smtClean="0">
                <a:latin typeface="ApexNew-Bold"/>
                <a:cs typeface="ApexNew-Bold"/>
              </a:rPr>
              <a:t>. JOSEF </a:t>
            </a:r>
            <a:r>
              <a:rPr lang="da-DK" sz="2700" dirty="0" smtClean="0">
                <a:latin typeface="ApexNew-Light"/>
                <a:cs typeface="ApexNew-Light"/>
              </a:rPr>
              <a:t>– en fremmed bringer velsignelse</a:t>
            </a:r>
            <a:endParaRPr lang="da-DK" dirty="0">
              <a:latin typeface="ApexNew-Light"/>
              <a:cs typeface="ApexNew-Light"/>
            </a:endParaRPr>
          </a:p>
        </p:txBody>
      </p:sp>
      <p:sp>
        <p:nvSpPr>
          <p:cNvPr id="8" name="Tekstfelt 5"/>
          <p:cNvSpPr txBox="1"/>
          <p:nvPr/>
        </p:nvSpPr>
        <p:spPr>
          <a:xfrm>
            <a:off x="832555" y="1524000"/>
            <a:ext cx="7478889" cy="2677656"/>
          </a:xfrm>
          <a:prstGeom prst="rect">
            <a:avLst/>
          </a:prstGeom>
          <a:noFill/>
        </p:spPr>
        <p:txBody>
          <a:bodyPr wrap="square" rtlCol="0">
            <a:spAutoFit/>
          </a:bodyPr>
          <a:lstStyle/>
          <a:p>
            <a:pPr algn="ctr"/>
            <a:r>
              <a:rPr lang="da-DK" sz="2400" dirty="0">
                <a:latin typeface="ApexNew-Book"/>
                <a:cs typeface="ApexNew-Book"/>
              </a:rPr>
              <a:t>Da Jakob hørte, at der var korn i Egypten, sendte han vore fædre af sted første gang</a:t>
            </a:r>
            <a:r>
              <a:rPr lang="da-DK" sz="2400" dirty="0" smtClean="0">
                <a:latin typeface="ApexNew-Book"/>
                <a:cs typeface="ApexNew-Book"/>
              </a:rPr>
              <a:t>.</a:t>
            </a:r>
            <a:r>
              <a:rPr lang="da-DK" sz="2400" dirty="0">
                <a:latin typeface="ApexNew-Book"/>
                <a:cs typeface="ApexNew-Book"/>
              </a:rPr>
              <a:t>  Men anden gang gav Josef sig til kende for sine brødre, og Farao blev klar over Josefs afstamning</a:t>
            </a:r>
            <a:r>
              <a:rPr lang="da-DK" sz="2400" dirty="0" smtClean="0">
                <a:latin typeface="ApexNew-Book"/>
                <a:cs typeface="ApexNew-Book"/>
              </a:rPr>
              <a:t>.</a:t>
            </a:r>
            <a:r>
              <a:rPr lang="da-DK" sz="2400" dirty="0">
                <a:latin typeface="ApexNew-Book"/>
                <a:cs typeface="ApexNew-Book"/>
              </a:rPr>
              <a:t>  Josef sendte bud efter sin far Jakob og hele slægten, i alt femoghalvfjerds mennesker</a:t>
            </a:r>
            <a:r>
              <a:rPr lang="da-DK" sz="2400" dirty="0" smtClean="0">
                <a:latin typeface="ApexNew-Book"/>
                <a:cs typeface="ApexNew-Book"/>
              </a:rPr>
              <a:t>.</a:t>
            </a:r>
            <a:r>
              <a:rPr lang="da-DK" sz="2400" dirty="0">
                <a:latin typeface="ApexNew-Book"/>
                <a:cs typeface="ApexNew-Book"/>
              </a:rPr>
              <a:t>  Og Jakob drog ned til Egypten, og dér døde han og vore </a:t>
            </a:r>
            <a:r>
              <a:rPr lang="da-DK" sz="2400" dirty="0" smtClean="0">
                <a:latin typeface="ApexNew-Book"/>
                <a:cs typeface="ApexNew-Book"/>
              </a:rPr>
              <a:t>fædre.</a:t>
            </a:r>
            <a:endParaRPr lang="da-DK" sz="2400" dirty="0">
              <a:latin typeface="ApexNew-Book"/>
              <a:cs typeface="ApexNew-Book"/>
            </a:endParaRPr>
          </a:p>
          <a:p>
            <a:pPr algn="ctr"/>
            <a:r>
              <a:rPr lang="da-DK" sz="2400" dirty="0">
                <a:latin typeface="ApexNew-Book"/>
                <a:cs typeface="ApexNew-Book"/>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91657" y="0"/>
            <a:ext cx="8229600" cy="1143000"/>
          </a:xfrm>
        </p:spPr>
        <p:txBody>
          <a:bodyPr/>
          <a:lstStyle/>
          <a:p>
            <a:r>
              <a:rPr lang="da-DK" dirty="0" smtClean="0">
                <a:latin typeface="ApexNew-Bold"/>
                <a:cs typeface="ApexNew-Bold"/>
              </a:rPr>
              <a:t>BØN</a:t>
            </a:r>
            <a:endParaRPr lang="da-DK" dirty="0">
              <a:latin typeface="ApexNew-Bold"/>
              <a:cs typeface="ApexNew-Bold"/>
            </a:endParaRPr>
          </a:p>
        </p:txBody>
      </p:sp>
      <p:sp>
        <p:nvSpPr>
          <p:cNvPr id="5" name="Tekstfelt 5"/>
          <p:cNvSpPr txBox="1"/>
          <p:nvPr/>
        </p:nvSpPr>
        <p:spPr>
          <a:xfrm>
            <a:off x="755576" y="1419622"/>
            <a:ext cx="7888111" cy="2862323"/>
          </a:xfrm>
          <a:prstGeom prst="rect">
            <a:avLst/>
          </a:prstGeom>
          <a:solidFill>
            <a:schemeClr val="tx2">
              <a:lumMod val="50000"/>
              <a:alpha val="60000"/>
            </a:schemeClr>
          </a:solidFill>
        </p:spPr>
        <p:txBody>
          <a:bodyPr wrap="square" rtlCol="0">
            <a:spAutoFit/>
          </a:bodyPr>
          <a:lstStyle/>
          <a:p>
            <a:pPr algn="ctr"/>
            <a:endParaRPr lang="da-DK" dirty="0" smtClean="0">
              <a:solidFill>
                <a:schemeClr val="bg1"/>
              </a:solidFill>
              <a:latin typeface="ApexNew-Bold"/>
              <a:cs typeface="ApexNew-Bold"/>
            </a:endParaRPr>
          </a:p>
          <a:p>
            <a:pPr algn="ctr"/>
            <a:r>
              <a:rPr lang="da-DK" dirty="0" smtClean="0">
                <a:solidFill>
                  <a:schemeClr val="bg1"/>
                </a:solidFill>
                <a:latin typeface="ApexNew-Bold"/>
                <a:cs typeface="ApexNew-Bold"/>
              </a:rPr>
              <a:t>Vi </a:t>
            </a:r>
            <a:r>
              <a:rPr lang="da-DK" dirty="0">
                <a:solidFill>
                  <a:schemeClr val="bg1"/>
                </a:solidFill>
                <a:latin typeface="ApexNew-Bold"/>
                <a:cs typeface="ApexNew-Bold"/>
              </a:rPr>
              <a:t>takker dig</a:t>
            </a:r>
            <a:r>
              <a:rPr lang="da-DK" dirty="0">
                <a:solidFill>
                  <a:schemeClr val="bg1"/>
                </a:solidFill>
                <a:latin typeface="ApexNew-Medium"/>
                <a:cs typeface="ApexNew-Medium"/>
              </a:rPr>
              <a:t>, Gud, fordi du </a:t>
            </a:r>
            <a:r>
              <a:rPr lang="da-DK" dirty="0" smtClean="0">
                <a:solidFill>
                  <a:schemeClr val="bg1"/>
                </a:solidFill>
                <a:latin typeface="ApexNew-Medium"/>
                <a:cs typeface="ApexNew-Medium"/>
              </a:rPr>
              <a:t>styrer historiens gang og kender fremtiden.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bekender</a:t>
            </a:r>
            <a:r>
              <a:rPr lang="da-DK" dirty="0">
                <a:solidFill>
                  <a:schemeClr val="bg1"/>
                </a:solidFill>
                <a:latin typeface="ApexNew-Medium"/>
                <a:cs typeface="ApexNew-Medium"/>
              </a:rPr>
              <a:t>, at vi </a:t>
            </a:r>
            <a:r>
              <a:rPr lang="da-DK" dirty="0" smtClean="0">
                <a:solidFill>
                  <a:schemeClr val="bg1"/>
                </a:solidFill>
                <a:latin typeface="ApexNew-Medium"/>
                <a:cs typeface="ApexNew-Medium"/>
              </a:rPr>
              <a:t>ikke altid formår at vise omsorg og barmhjertighed imod andre. </a:t>
            </a:r>
          </a:p>
          <a:p>
            <a:pPr algn="ct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om</a:t>
            </a:r>
            <a:r>
              <a:rPr lang="da-DK" dirty="0">
                <a:solidFill>
                  <a:schemeClr val="bg1"/>
                </a:solidFill>
                <a:latin typeface="ApexNew-Medium"/>
                <a:cs typeface="ApexNew-Medium"/>
              </a:rPr>
              <a:t>, </a:t>
            </a:r>
            <a:r>
              <a:rPr lang="da-DK" dirty="0" smtClean="0">
                <a:solidFill>
                  <a:schemeClr val="bg1"/>
                </a:solidFill>
                <a:latin typeface="ApexNew-Medium"/>
                <a:cs typeface="ApexNew-Medium"/>
              </a:rPr>
              <a:t>fred i verdens brændpunkter, så fordrevne frit kan vende hjem.</a:t>
            </a:r>
          </a:p>
          <a:p>
            <a:pPr algn="ctr"/>
            <a:r>
              <a:rPr lang="da-DK" dirty="0" smtClean="0">
                <a:solidFill>
                  <a:schemeClr val="bg1"/>
                </a:solidFill>
                <a:latin typeface="ApexNew-Medium"/>
                <a:cs typeface="ApexNew-Medium"/>
              </a:rPr>
              <a:t> </a:t>
            </a:r>
            <a:endParaRPr lang="da-DK" dirty="0" smtClean="0">
              <a:solidFill>
                <a:schemeClr val="bg1"/>
              </a:solidFill>
              <a:effectLst/>
              <a:latin typeface="ApexNew-Medium"/>
              <a:cs typeface="ApexNew-Medium"/>
            </a:endParaRPr>
          </a:p>
          <a:p>
            <a:pPr algn="ctr"/>
            <a:r>
              <a:rPr lang="da-DK" dirty="0">
                <a:solidFill>
                  <a:schemeClr val="bg1"/>
                </a:solidFill>
                <a:latin typeface="ApexNew-Bold"/>
                <a:cs typeface="ApexNew-Bold"/>
              </a:rPr>
              <a:t>Vi beder for </a:t>
            </a:r>
            <a:r>
              <a:rPr lang="da-DK" dirty="0" smtClean="0">
                <a:solidFill>
                  <a:schemeClr val="bg1"/>
                </a:solidFill>
                <a:latin typeface="ApexNew-Medium"/>
                <a:cs typeface="ApexNew-Medium"/>
              </a:rPr>
              <a:t>flygtninge, sårbare og udsatte mennesker</a:t>
            </a:r>
            <a:endParaRPr lang="da-DK" dirty="0" smtClean="0">
              <a:solidFill>
                <a:schemeClr val="bg1"/>
              </a:solidFill>
              <a:effectLst/>
              <a:latin typeface="ApexNew-Medium"/>
              <a:cs typeface="ApexNew-Medium"/>
            </a:endParaRPr>
          </a:p>
          <a:p>
            <a:endParaRPr lang="da-DK" dirty="0">
              <a:solidFill>
                <a:schemeClr val="bg1"/>
              </a:solidFill>
              <a:latin typeface="ApexNew-Medium"/>
              <a:cs typeface="ApexNew-Medium"/>
            </a:endParaRPr>
          </a:p>
        </p:txBody>
      </p:sp>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1240</Words>
  <Application>Microsoft Office PowerPoint</Application>
  <PresentationFormat>Skærmshow (16:9)</PresentationFormat>
  <Paragraphs>154</Paragraphs>
  <Slides>26</Slides>
  <Notes>0</Notes>
  <HiddenSlides>0</HiddenSlides>
  <MMClips>0</MMClips>
  <ScaleCrop>false</ScaleCrop>
  <HeadingPairs>
    <vt:vector size="4" baseType="variant">
      <vt:variant>
        <vt:lpstr>Tema</vt:lpstr>
      </vt:variant>
      <vt:variant>
        <vt:i4>1</vt:i4>
      </vt:variant>
      <vt:variant>
        <vt:lpstr>Diastitler</vt:lpstr>
      </vt:variant>
      <vt:variant>
        <vt:i4>26</vt:i4>
      </vt:variant>
    </vt:vector>
  </HeadingPairs>
  <TitlesOfParts>
    <vt:vector size="27" baseType="lpstr">
      <vt:lpstr>Kontortema</vt:lpstr>
      <vt:lpstr>Dias nummer 1</vt:lpstr>
      <vt:lpstr>Dias nummer 2</vt:lpstr>
      <vt:lpstr>Dias nummer 3</vt:lpstr>
      <vt:lpstr>1. ABRAHAM - Pilgrim og forbillede</vt:lpstr>
      <vt:lpstr>1. ABRAHAM - Pilgrim og forbillede</vt:lpstr>
      <vt:lpstr>BØN</vt:lpstr>
      <vt:lpstr>2. JOSEF – en fremmed bringer velsignelse</vt:lpstr>
      <vt:lpstr>2. JOSEF – en fremmed bringer velsignelse</vt:lpstr>
      <vt:lpstr>BØN</vt:lpstr>
      <vt:lpstr>3. STEFANUS STENES – og evangeliet spredes</vt:lpstr>
      <vt:lpstr>BØN</vt:lpstr>
      <vt:lpstr>4. JONAS – medfølelse for et fremmed folk</vt:lpstr>
      <vt:lpstr>4. JONAS – medfølelse for et fremmed folk</vt:lpstr>
      <vt:lpstr>Dias nummer 14</vt:lpstr>
      <vt:lpstr>4. JONAS – medfølelse for et fremmed folk</vt:lpstr>
      <vt:lpstr>BØN</vt:lpstr>
      <vt:lpstr>5. PAULUS – verdensborger og himmelborger</vt:lpstr>
      <vt:lpstr>BØN</vt:lpstr>
      <vt:lpstr>6. PÅ VEJ – som hjemmegående pilgrim</vt:lpstr>
      <vt:lpstr>6. PÅ VEJ – som hjemmegående pilgrim</vt:lpstr>
      <vt:lpstr>BØN</vt:lpstr>
      <vt:lpstr>7. PRISKILLA OG AKVILA – fordrevne; forandringsparate; forbilleder</vt:lpstr>
      <vt:lpstr>BØN</vt:lpstr>
      <vt:lpstr>8. JESUS – vor tilflugt i liv og død</vt:lpstr>
      <vt:lpstr>BØN</vt:lpstr>
      <vt:lpstr>Billederne anvendt i disse slides må ikke anvendes i andre sammenhænge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Lars</dc:creator>
  <cp:lastModifiedBy>Lars</cp:lastModifiedBy>
  <cp:revision>4</cp:revision>
  <dcterms:created xsi:type="dcterms:W3CDTF">2017-12-05T14:10:21Z</dcterms:created>
  <dcterms:modified xsi:type="dcterms:W3CDTF">2017-12-05T15:15:10Z</dcterms:modified>
</cp:coreProperties>
</file>